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8" r:id="rId3"/>
    <p:sldId id="321" r:id="rId4"/>
    <p:sldId id="330" r:id="rId5"/>
    <p:sldId id="343" r:id="rId6"/>
    <p:sldId id="345" r:id="rId7"/>
    <p:sldId id="346" r:id="rId8"/>
    <p:sldId id="347" r:id="rId9"/>
    <p:sldId id="350" r:id="rId10"/>
    <p:sldId id="351" r:id="rId11"/>
    <p:sldId id="352" r:id="rId12"/>
    <p:sldId id="353" r:id="rId13"/>
    <p:sldId id="354" r:id="rId14"/>
    <p:sldId id="355" r:id="rId15"/>
    <p:sldId id="356" r:id="rId16"/>
    <p:sldId id="357" r:id="rId17"/>
    <p:sldId id="358" r:id="rId18"/>
    <p:sldId id="359" r:id="rId19"/>
    <p:sldId id="360" r:id="rId20"/>
    <p:sldId id="361" r:id="rId21"/>
    <p:sldId id="370" r:id="rId22"/>
    <p:sldId id="328" r:id="rId23"/>
    <p:sldId id="362" r:id="rId24"/>
    <p:sldId id="363" r:id="rId25"/>
    <p:sldId id="369" r:id="rId26"/>
    <p:sldId id="364" r:id="rId27"/>
    <p:sldId id="365" r:id="rId28"/>
    <p:sldId id="366" r:id="rId29"/>
    <p:sldId id="367" r:id="rId30"/>
    <p:sldId id="368" r:id="rId31"/>
    <p:sldId id="271"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848"/>
  </p:normalViewPr>
  <p:slideViewPr>
    <p:cSldViewPr snapToGrid="0" snapToObjects="1">
      <p:cViewPr varScale="1">
        <p:scale>
          <a:sx n="91" d="100"/>
          <a:sy n="91"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5CC43-731F-084F-A1B1-D9B9891A0817}" type="datetimeFigureOut">
              <a:rPr lang="en-US" smtClean="0"/>
              <a:t>3/30/22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54B0F-F909-D442-8ED1-140544A4D891}" type="slidenum">
              <a:rPr lang="en-US" smtClean="0"/>
              <a:t>‹#›</a:t>
            </a:fld>
            <a:endParaRPr lang="en-US"/>
          </a:p>
        </p:txBody>
      </p:sp>
    </p:spTree>
    <p:extLst>
      <p:ext uri="{BB962C8B-B14F-4D97-AF65-F5344CB8AC3E}">
        <p14:creationId xmlns:p14="http://schemas.microsoft.com/office/powerpoint/2010/main" val="245244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22</a:t>
            </a:fld>
            <a:endParaRPr lang="en-US"/>
          </a:p>
        </p:txBody>
      </p:sp>
    </p:spTree>
    <p:extLst>
      <p:ext uri="{BB962C8B-B14F-4D97-AF65-F5344CB8AC3E}">
        <p14:creationId xmlns:p14="http://schemas.microsoft.com/office/powerpoint/2010/main" val="277045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23</a:t>
            </a:fld>
            <a:endParaRPr lang="en-US"/>
          </a:p>
        </p:txBody>
      </p:sp>
    </p:spTree>
    <p:extLst>
      <p:ext uri="{BB962C8B-B14F-4D97-AF65-F5344CB8AC3E}">
        <p14:creationId xmlns:p14="http://schemas.microsoft.com/office/powerpoint/2010/main" val="55529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Common sources of drinking water contaminants include:</a:t>
            </a:r>
          </a:p>
          <a:p>
            <a:r>
              <a:rPr lang="en-US" sz="1200" b="1" i="0" kern="1200" dirty="0">
                <a:solidFill>
                  <a:schemeClr val="tx1"/>
                </a:solidFill>
                <a:effectLst/>
                <a:latin typeface="+mn-lt"/>
                <a:ea typeface="+mn-ea"/>
                <a:cs typeface="+mn-cs"/>
              </a:rPr>
              <a:t>Industry and agriculture.</a:t>
            </a:r>
            <a:r>
              <a:rPr lang="en-US" sz="1200" b="0" i="0" kern="1200" dirty="0">
                <a:solidFill>
                  <a:schemeClr val="tx1"/>
                </a:solidFill>
                <a:effectLst/>
                <a:latin typeface="+mn-lt"/>
                <a:ea typeface="+mn-ea"/>
                <a:cs typeface="+mn-cs"/>
              </a:rPr>
              <a:t> Organic solvents, petroleum products, and heavy metals from disposal sites or storage facilities can migrate into aquifers. Pesticides and fertilizers can be carried into lakes and streams by rainfall runoff or snowmelt, or can percolate into aquifers.</a:t>
            </a:r>
          </a:p>
          <a:p>
            <a:r>
              <a:rPr lang="en-US" sz="1200" b="1" i="0" kern="1200" dirty="0">
                <a:solidFill>
                  <a:schemeClr val="tx1"/>
                </a:solidFill>
                <a:effectLst/>
                <a:latin typeface="+mn-lt"/>
                <a:ea typeface="+mn-ea"/>
                <a:cs typeface="+mn-cs"/>
              </a:rPr>
              <a:t>Human and animal waste.</a:t>
            </a:r>
            <a:r>
              <a:rPr lang="en-US" sz="1200" b="0" i="0" kern="1200" dirty="0">
                <a:solidFill>
                  <a:schemeClr val="tx1"/>
                </a:solidFill>
                <a:effectLst/>
                <a:latin typeface="+mn-lt"/>
                <a:ea typeface="+mn-ea"/>
                <a:cs typeface="+mn-cs"/>
              </a:rPr>
              <a:t> Human wastes from sewage and septic systems can carry harmful microbes into drinking water sources, as can wastes from animal feedlots and wildlife. Major contaminants include Giardia, Cryptosporidium, and E. coli.</a:t>
            </a:r>
          </a:p>
          <a:p>
            <a:r>
              <a:rPr lang="en-US" sz="1200" b="1" i="0" kern="1200" dirty="0">
                <a:solidFill>
                  <a:schemeClr val="tx1"/>
                </a:solidFill>
                <a:effectLst/>
                <a:latin typeface="+mn-lt"/>
                <a:ea typeface="+mn-ea"/>
                <a:cs typeface="+mn-cs"/>
              </a:rPr>
              <a:t>Treatment and distribution.</a:t>
            </a:r>
            <a:r>
              <a:rPr lang="en-US" sz="1200" b="0" i="0" kern="1200" dirty="0">
                <a:solidFill>
                  <a:schemeClr val="tx1"/>
                </a:solidFill>
                <a:effectLst/>
                <a:latin typeface="+mn-lt"/>
                <a:ea typeface="+mn-ea"/>
                <a:cs typeface="+mn-cs"/>
              </a:rPr>
              <a:t> While treatment can remove many contaminants, it can also leave behind byproducts (such as trihalomethanes) that may themselves be harmful. Water can also become contaminated after it enters the distribution system, from a breach in the piping system or from corrosion of plumbing materials made from lead or copper.</a:t>
            </a:r>
          </a:p>
          <a:p>
            <a:r>
              <a:rPr lang="en-US" sz="1200" b="1" i="0" kern="1200" dirty="0">
                <a:solidFill>
                  <a:schemeClr val="tx1"/>
                </a:solidFill>
                <a:effectLst/>
                <a:latin typeface="+mn-lt"/>
                <a:ea typeface="+mn-ea"/>
                <a:cs typeface="+mn-cs"/>
              </a:rPr>
              <a:t>Natural sources.</a:t>
            </a:r>
            <a:r>
              <a:rPr lang="en-US" sz="1200" b="0" i="0" kern="1200" dirty="0">
                <a:solidFill>
                  <a:schemeClr val="tx1"/>
                </a:solidFill>
                <a:effectLst/>
                <a:latin typeface="+mn-lt"/>
                <a:ea typeface="+mn-ea"/>
                <a:cs typeface="+mn-cs"/>
              </a:rPr>
              <a:t> Some ground water is unsuitable for drinking because the local underground conditions include high levels of certain contaminants. For example, as ground water travels through rock and soil, it can pick up naturally occurring arsenic, other heavy metals, or radionuclides.</a:t>
            </a:r>
          </a:p>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24</a:t>
            </a:fld>
            <a:endParaRPr lang="en-US"/>
          </a:p>
        </p:txBody>
      </p:sp>
    </p:spTree>
    <p:extLst>
      <p:ext uri="{BB962C8B-B14F-4D97-AF65-F5344CB8AC3E}">
        <p14:creationId xmlns:p14="http://schemas.microsoft.com/office/powerpoint/2010/main" val="329061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drinking water contains unsafe levels of contaminants, it can cause health effects, such as gastrointestinal illnesses, nervous system or reproductive effects, and chronic diseases such as cancer. Factors that can influence whether a contaminant will lead to health effects include the type of contaminant, its concentration in the water, individual susceptibility, the amount of water consumed, and the duration of exposure.</a:t>
            </a:r>
          </a:p>
          <a:p>
            <a:r>
              <a:rPr lang="en-US" sz="1200" b="1" i="0" kern="1200" dirty="0">
                <a:solidFill>
                  <a:schemeClr val="tx1"/>
                </a:solidFill>
                <a:effectLst/>
                <a:latin typeface="+mn-lt"/>
                <a:ea typeface="+mn-ea"/>
                <a:cs typeface="+mn-cs"/>
              </a:rPr>
              <a:t>Health effects of chemical exposure.</a:t>
            </a:r>
            <a:r>
              <a:rPr lang="en-US" sz="1200" b="0" i="0" kern="1200" dirty="0">
                <a:solidFill>
                  <a:schemeClr val="tx1"/>
                </a:solidFill>
                <a:effectLst/>
                <a:latin typeface="+mn-lt"/>
                <a:ea typeface="+mn-ea"/>
                <a:cs typeface="+mn-cs"/>
              </a:rPr>
              <a:t> Chemical exposure through drinking water can lead to a variety of short- and long-term health effects. Exposure to high doses of chemicals can lead to skin discoloration or more severe problems such as nervous system or organ damage and developmental or reproductive effects. Exposure to lower doses over long periods of time can lead to chronic, longer-term conditions such as cancer. The effects of some drinking water contaminants are not yet well understood.</a:t>
            </a:r>
          </a:p>
          <a:p>
            <a:r>
              <a:rPr lang="en-US" sz="1200" b="1" i="0" kern="1200" dirty="0">
                <a:solidFill>
                  <a:schemeClr val="tx1"/>
                </a:solidFill>
                <a:effectLst/>
                <a:latin typeface="+mn-lt"/>
                <a:ea typeface="+mn-ea"/>
                <a:cs typeface="+mn-cs"/>
              </a:rPr>
              <a:t>Health effects of consuming water with disease-causing microbes.</a:t>
            </a:r>
            <a:r>
              <a:rPr lang="en-US" sz="1200" b="0" i="0" kern="1200" dirty="0">
                <a:solidFill>
                  <a:schemeClr val="tx1"/>
                </a:solidFill>
                <a:effectLst/>
                <a:latin typeface="+mn-lt"/>
                <a:ea typeface="+mn-ea"/>
                <a:cs typeface="+mn-cs"/>
              </a:rPr>
              <a:t> Most life-threatening waterborne diseases caused by microbes (such as typhoid fever or cholera) are rare in the United States today. The more common illnesses caused by viruses, bacteria, and parasites can result in stomach pain, vomiting, diarrhea, headache, fever, and kidney failure. Infectious diseases such as hepatitis can also occur. Hepatitis may be severe in people with weakened immune systems (e.g., infants and the elderly) and sometimes fatal in people with severely compromised immune systems (e.g., cancer and AIDS patients)</a:t>
            </a:r>
          </a:p>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25</a:t>
            </a:fld>
            <a:endParaRPr lang="en-US"/>
          </a:p>
        </p:txBody>
      </p:sp>
    </p:spTree>
    <p:extLst>
      <p:ext uri="{BB962C8B-B14F-4D97-AF65-F5344CB8AC3E}">
        <p14:creationId xmlns:p14="http://schemas.microsoft.com/office/powerpoint/2010/main" val="239373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26</a:t>
            </a:fld>
            <a:endParaRPr lang="en-US"/>
          </a:p>
        </p:txBody>
      </p:sp>
    </p:spTree>
    <p:extLst>
      <p:ext uri="{BB962C8B-B14F-4D97-AF65-F5344CB8AC3E}">
        <p14:creationId xmlns:p14="http://schemas.microsoft.com/office/powerpoint/2010/main" val="408062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27</a:t>
            </a:fld>
            <a:endParaRPr lang="en-US"/>
          </a:p>
        </p:txBody>
      </p:sp>
    </p:spTree>
    <p:extLst>
      <p:ext uri="{BB962C8B-B14F-4D97-AF65-F5344CB8AC3E}">
        <p14:creationId xmlns:p14="http://schemas.microsoft.com/office/powerpoint/2010/main" val="2641408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28</a:t>
            </a:fld>
            <a:endParaRPr lang="en-US"/>
          </a:p>
        </p:txBody>
      </p:sp>
    </p:spTree>
    <p:extLst>
      <p:ext uri="{BB962C8B-B14F-4D97-AF65-F5344CB8AC3E}">
        <p14:creationId xmlns:p14="http://schemas.microsoft.com/office/powerpoint/2010/main" val="412834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29</a:t>
            </a:fld>
            <a:endParaRPr lang="en-US"/>
          </a:p>
        </p:txBody>
      </p:sp>
    </p:spTree>
    <p:extLst>
      <p:ext uri="{BB962C8B-B14F-4D97-AF65-F5344CB8AC3E}">
        <p14:creationId xmlns:p14="http://schemas.microsoft.com/office/powerpoint/2010/main" val="1872551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30</a:t>
            </a:fld>
            <a:endParaRPr lang="en-US"/>
          </a:p>
        </p:txBody>
      </p:sp>
    </p:spTree>
    <p:extLst>
      <p:ext uri="{BB962C8B-B14F-4D97-AF65-F5344CB8AC3E}">
        <p14:creationId xmlns:p14="http://schemas.microsoft.com/office/powerpoint/2010/main" val="3132895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568D-727F-3A45-BD12-4694607FD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C039C9-F663-A842-BD73-2B3D5B667D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C9EDB-0FD9-FF41-9E6D-F1F635746C11}"/>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5" name="Footer Placeholder 4">
            <a:extLst>
              <a:ext uri="{FF2B5EF4-FFF2-40B4-BE49-F238E27FC236}">
                <a16:creationId xmlns:a16="http://schemas.microsoft.com/office/drawing/2014/main" id="{4EEA86E1-27F9-3241-9F20-2EE251076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26FA3-1A59-364D-A516-4798C61B229B}"/>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84365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2A25-E618-0947-A302-6D8CB36C4D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549A9A-DAE1-DB4C-9EA0-F6D95DAE86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EB16-D9A5-BA42-B270-E9895F69A77E}"/>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5" name="Footer Placeholder 4">
            <a:extLst>
              <a:ext uri="{FF2B5EF4-FFF2-40B4-BE49-F238E27FC236}">
                <a16:creationId xmlns:a16="http://schemas.microsoft.com/office/drawing/2014/main" id="{A1138578-5778-3044-B7C5-E27F4FE64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E24E8-D78B-754A-9270-F80FC5FCECA0}"/>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10707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2E8D7-8461-0141-9286-68435D4C67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077AB6-0E6B-4A4E-9276-11E107792A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7C1E3-A3B3-FA4A-A39F-FB06BE271E79}"/>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5" name="Footer Placeholder 4">
            <a:extLst>
              <a:ext uri="{FF2B5EF4-FFF2-40B4-BE49-F238E27FC236}">
                <a16:creationId xmlns:a16="http://schemas.microsoft.com/office/drawing/2014/main" id="{951049AD-5FC6-F145-9DE5-537B33CB9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34CF4-AF9F-F341-8655-72F26F46AD03}"/>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57069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39AD-3985-8148-BC4C-6738017EC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0A70-8F20-B64D-9E18-0D850CA7D6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D57B1-BE49-D442-BF1B-6E6BDF0BB7E2}"/>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5" name="Footer Placeholder 4">
            <a:extLst>
              <a:ext uri="{FF2B5EF4-FFF2-40B4-BE49-F238E27FC236}">
                <a16:creationId xmlns:a16="http://schemas.microsoft.com/office/drawing/2014/main" id="{38EAACA0-D023-2D44-8BB4-816DDC68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20BB9-5871-264D-A501-4F6EA4EE588D}"/>
              </a:ext>
            </a:extLst>
          </p:cNvPr>
          <p:cNvSpPr>
            <a:spLocks noGrp="1"/>
          </p:cNvSpPr>
          <p:nvPr>
            <p:ph type="sldNum" sz="quarter" idx="12"/>
          </p:nvPr>
        </p:nvSpPr>
        <p:spPr/>
        <p:txBody>
          <a:bodyPr/>
          <a:lstStyle/>
          <a:p>
            <a:fld id="{2FCACD78-33E6-F14B-A93F-EC19FE720B84}" type="slidenum">
              <a:rPr lang="en-US" smtClean="0"/>
              <a:t>‹#›</a:t>
            </a:fld>
            <a:endParaRPr lang="en-US"/>
          </a:p>
        </p:txBody>
      </p:sp>
      <p:pic>
        <p:nvPicPr>
          <p:cNvPr id="7" name="Picture 6">
            <a:extLst>
              <a:ext uri="{FF2B5EF4-FFF2-40B4-BE49-F238E27FC236}">
                <a16:creationId xmlns:a16="http://schemas.microsoft.com/office/drawing/2014/main" id="{A395BC16-3F10-F541-B82B-ABAF3E40AE39}"/>
              </a:ext>
            </a:extLst>
          </p:cNvPr>
          <p:cNvPicPr>
            <a:picLocks noChangeAspect="1"/>
          </p:cNvPicPr>
          <p:nvPr userDrawn="1"/>
        </p:nvPicPr>
        <p:blipFill>
          <a:blip r:embed="rId2"/>
          <a:stretch>
            <a:fillRect/>
          </a:stretch>
        </p:blipFill>
        <p:spPr>
          <a:xfrm>
            <a:off x="-102732" y="5896655"/>
            <a:ext cx="1147762" cy="1147762"/>
          </a:xfrm>
          <a:prstGeom prst="rect">
            <a:avLst/>
          </a:prstGeom>
        </p:spPr>
      </p:pic>
    </p:spTree>
    <p:extLst>
      <p:ext uri="{BB962C8B-B14F-4D97-AF65-F5344CB8AC3E}">
        <p14:creationId xmlns:p14="http://schemas.microsoft.com/office/powerpoint/2010/main" val="791922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0408-ACD9-D341-A407-AC60BF0C5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931C94-6D94-ED4A-BD1B-29C91DEA2F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D557E7-62E7-4048-96A6-982999F9D0E1}"/>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5" name="Footer Placeholder 4">
            <a:extLst>
              <a:ext uri="{FF2B5EF4-FFF2-40B4-BE49-F238E27FC236}">
                <a16:creationId xmlns:a16="http://schemas.microsoft.com/office/drawing/2014/main" id="{ACF09EC8-C399-934E-AF0A-A94912BB1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CC035-FF69-2C4B-BC0C-D216C340318D}"/>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358711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4FD9-8B90-E743-B398-9A9CD0F8F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FDE15-ADF6-824A-AAD2-6696F2C0AF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2EE41-3E13-8F46-949C-C354781230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4DF846-CCB2-4941-9434-B7A1F3AAFB15}"/>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6" name="Footer Placeholder 5">
            <a:extLst>
              <a:ext uri="{FF2B5EF4-FFF2-40B4-BE49-F238E27FC236}">
                <a16:creationId xmlns:a16="http://schemas.microsoft.com/office/drawing/2014/main" id="{7EC68C12-7766-0D4C-ACE5-E7D1601EA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7C92A-A852-D443-953C-C1179EDA9EB9}"/>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416797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BAC6-BD18-8F4B-87EF-6F6E2F8FAA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6AF71F-4BDF-F349-A2EB-FC3126EE39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F12A71-020C-7044-BCB0-0FDCA387A4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6E1DBA-D4FB-184E-8D42-32A7E7E6B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50CAB0-5406-D14D-8979-370B460942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751B6D-FD9E-0C41-9201-EB66C9A98802}"/>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8" name="Footer Placeholder 7">
            <a:extLst>
              <a:ext uri="{FF2B5EF4-FFF2-40B4-BE49-F238E27FC236}">
                <a16:creationId xmlns:a16="http://schemas.microsoft.com/office/drawing/2014/main" id="{EFFD04BD-35F4-9943-BF06-E0EC3842D4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AEF12-2A9D-2A46-A153-477B67DA926C}"/>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11728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074B-332C-4249-B090-635D445E9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E594C2-A0E9-2749-B925-9D48CF669B00}"/>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4" name="Footer Placeholder 3">
            <a:extLst>
              <a:ext uri="{FF2B5EF4-FFF2-40B4-BE49-F238E27FC236}">
                <a16:creationId xmlns:a16="http://schemas.microsoft.com/office/drawing/2014/main" id="{BB3A96BD-B489-1D49-A6D0-14AC8AFAB3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53446F-8749-904B-85B2-A45F98531B42}"/>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404054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67E30-445B-144E-85CD-00D7809BABCD}"/>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3" name="Footer Placeholder 2">
            <a:extLst>
              <a:ext uri="{FF2B5EF4-FFF2-40B4-BE49-F238E27FC236}">
                <a16:creationId xmlns:a16="http://schemas.microsoft.com/office/drawing/2014/main" id="{17AEF9E4-DF33-A64E-B1ED-BB255CF8B6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9B213C-6DA5-F34D-ADD7-96AFF8B728C0}"/>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15079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5DBE-848C-A74E-BDC2-C011D96B9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00D72C-5652-2740-AE30-0EC077A78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C00A0F-1EB3-904C-B6A4-DD5A6FEF4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98D44C-EB58-C742-AF9D-6B08B23B6772}"/>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6" name="Footer Placeholder 5">
            <a:extLst>
              <a:ext uri="{FF2B5EF4-FFF2-40B4-BE49-F238E27FC236}">
                <a16:creationId xmlns:a16="http://schemas.microsoft.com/office/drawing/2014/main" id="{519E25BE-7AAD-6249-83B2-765B70226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1FF23-9252-7641-B7EF-046992EA3788}"/>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63557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2904-E832-2742-AA75-3B1161625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2E4317-28C2-CD49-AE14-4A1114B4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281E00-4629-074F-84E3-92074F601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DFDE7B-8B82-5847-8CD4-9C93B6C470E7}"/>
              </a:ext>
            </a:extLst>
          </p:cNvPr>
          <p:cNvSpPr>
            <a:spLocks noGrp="1"/>
          </p:cNvSpPr>
          <p:nvPr>
            <p:ph type="dt" sz="half" idx="10"/>
          </p:nvPr>
        </p:nvSpPr>
        <p:spPr/>
        <p:txBody>
          <a:bodyPr/>
          <a:lstStyle/>
          <a:p>
            <a:fld id="{679726A4-490C-9740-A1BE-3306EA400905}" type="datetimeFigureOut">
              <a:rPr lang="en-US" smtClean="0"/>
              <a:t>3/30/22</a:t>
            </a:fld>
            <a:endParaRPr lang="en-US"/>
          </a:p>
        </p:txBody>
      </p:sp>
      <p:sp>
        <p:nvSpPr>
          <p:cNvPr id="6" name="Footer Placeholder 5">
            <a:extLst>
              <a:ext uri="{FF2B5EF4-FFF2-40B4-BE49-F238E27FC236}">
                <a16:creationId xmlns:a16="http://schemas.microsoft.com/office/drawing/2014/main" id="{FFEBCC26-F73D-7244-9788-49EA029FB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1F308-B476-6E43-A3C0-2D5258680DCC}"/>
              </a:ext>
            </a:extLst>
          </p:cNvPr>
          <p:cNvSpPr>
            <a:spLocks noGrp="1"/>
          </p:cNvSpPr>
          <p:nvPr>
            <p:ph type="sldNum" sz="quarter" idx="12"/>
          </p:nvPr>
        </p:nvSpPr>
        <p:spPr/>
        <p:txBody>
          <a:bodyPr/>
          <a:lstStyle/>
          <a:p>
            <a:fld id="{2FCACD78-33E6-F14B-A93F-EC19FE720B84}" type="slidenum">
              <a:rPr lang="en-US" smtClean="0"/>
              <a:t>‹#›</a:t>
            </a:fld>
            <a:endParaRPr lang="en-US"/>
          </a:p>
        </p:txBody>
      </p:sp>
    </p:spTree>
    <p:extLst>
      <p:ext uri="{BB962C8B-B14F-4D97-AF65-F5344CB8AC3E}">
        <p14:creationId xmlns:p14="http://schemas.microsoft.com/office/powerpoint/2010/main" val="4987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C8F0BE-BF0A-B242-BB8A-E6EDF7946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AB8B48-2F22-5042-8753-72912406D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1919B-A2BD-544F-851D-F3F5B20B8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726A4-490C-9740-A1BE-3306EA400905}" type="datetimeFigureOut">
              <a:rPr lang="en-US" smtClean="0"/>
              <a:t>3/30/22</a:t>
            </a:fld>
            <a:endParaRPr lang="en-US"/>
          </a:p>
        </p:txBody>
      </p:sp>
      <p:sp>
        <p:nvSpPr>
          <p:cNvPr id="5" name="Footer Placeholder 4">
            <a:extLst>
              <a:ext uri="{FF2B5EF4-FFF2-40B4-BE49-F238E27FC236}">
                <a16:creationId xmlns:a16="http://schemas.microsoft.com/office/drawing/2014/main" id="{DC9B4409-3E93-C343-96E8-844D47073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CC3577-36FE-3546-9A77-4A6F71D2C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ACD78-33E6-F14B-A93F-EC19FE720B84}" type="slidenum">
              <a:rPr lang="en-US" smtClean="0"/>
              <a:t>‹#›</a:t>
            </a:fld>
            <a:endParaRPr lang="en-US"/>
          </a:p>
        </p:txBody>
      </p:sp>
    </p:spTree>
    <p:extLst>
      <p:ext uri="{BB962C8B-B14F-4D97-AF65-F5344CB8AC3E}">
        <p14:creationId xmlns:p14="http://schemas.microsoft.com/office/powerpoint/2010/main" val="606242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span.org/video/?c4802321/user-clip-dr-mona-hanna-attisha-onthe-flint-water-crisi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youtube.com/watch?v=EsmoxpWfi8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www.c-span.org/video/?c4802313/user-clip-dr-mona-hanna-attisha-discovering-lead-flin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C13D-DCD5-1248-BBB9-60272B5D837F}"/>
              </a:ext>
            </a:extLst>
          </p:cNvPr>
          <p:cNvSpPr>
            <a:spLocks noGrp="1"/>
          </p:cNvSpPr>
          <p:nvPr>
            <p:ph type="ctrTitle"/>
          </p:nvPr>
        </p:nvSpPr>
        <p:spPr/>
        <p:txBody>
          <a:bodyPr/>
          <a:lstStyle/>
          <a:p>
            <a:r>
              <a:rPr lang="en-US" b="1" dirty="0"/>
              <a:t>Drinking Water </a:t>
            </a:r>
            <a:br>
              <a:rPr lang="en-US" b="1" dirty="0"/>
            </a:br>
            <a:r>
              <a:rPr lang="en-US" b="1" dirty="0"/>
              <a:t>and Human Health</a:t>
            </a:r>
          </a:p>
        </p:txBody>
      </p:sp>
      <p:sp>
        <p:nvSpPr>
          <p:cNvPr id="3" name="Subtitle 2">
            <a:extLst>
              <a:ext uri="{FF2B5EF4-FFF2-40B4-BE49-F238E27FC236}">
                <a16:creationId xmlns:a16="http://schemas.microsoft.com/office/drawing/2014/main" id="{293F69CF-A8EC-4140-8A7B-9BEC3A2333AD}"/>
              </a:ext>
            </a:extLst>
          </p:cNvPr>
          <p:cNvSpPr>
            <a:spLocks noGrp="1"/>
          </p:cNvSpPr>
          <p:nvPr>
            <p:ph type="subTitle" idx="1"/>
          </p:nvPr>
        </p:nvSpPr>
        <p:spPr/>
        <p:txBody>
          <a:bodyPr/>
          <a:lstStyle/>
          <a:p>
            <a:r>
              <a:rPr lang="en-US" dirty="0"/>
              <a:t>Learning Module #11</a:t>
            </a:r>
          </a:p>
        </p:txBody>
      </p:sp>
      <p:pic>
        <p:nvPicPr>
          <p:cNvPr id="5" name="Picture 4">
            <a:extLst>
              <a:ext uri="{FF2B5EF4-FFF2-40B4-BE49-F238E27FC236}">
                <a16:creationId xmlns:a16="http://schemas.microsoft.com/office/drawing/2014/main" id="{16FD52CF-AA02-FA4F-B1B2-25414718C292}"/>
              </a:ext>
            </a:extLst>
          </p:cNvPr>
          <p:cNvPicPr>
            <a:picLocks noChangeAspect="1"/>
          </p:cNvPicPr>
          <p:nvPr/>
        </p:nvPicPr>
        <p:blipFill>
          <a:blip r:embed="rId2"/>
          <a:stretch>
            <a:fillRect/>
          </a:stretch>
        </p:blipFill>
        <p:spPr>
          <a:xfrm>
            <a:off x="-102732" y="5896655"/>
            <a:ext cx="1147762" cy="1147762"/>
          </a:xfrm>
          <a:prstGeom prst="rect">
            <a:avLst/>
          </a:prstGeom>
        </p:spPr>
      </p:pic>
    </p:spTree>
    <p:extLst>
      <p:ext uri="{BB962C8B-B14F-4D97-AF65-F5344CB8AC3E}">
        <p14:creationId xmlns:p14="http://schemas.microsoft.com/office/powerpoint/2010/main" val="23895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Interview with Dr. Mona Hanna-</a:t>
            </a:r>
            <a:r>
              <a:rPr lang="en-US" b="1" dirty="0" err="1"/>
              <a:t>Attisha</a:t>
            </a:r>
            <a:r>
              <a:rPr lang="en-US" b="1" dirty="0"/>
              <a:t> (Part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a:t>Class discussion questions</a:t>
            </a:r>
          </a:p>
          <a:p>
            <a:pPr marL="514350" lvl="0" indent="-514350">
              <a:buFont typeface="+mj-lt"/>
              <a:buAutoNum type="arabicPeriod"/>
            </a:pPr>
            <a:r>
              <a:rPr lang="en-US" dirty="0"/>
              <a:t>According to Hanna-</a:t>
            </a:r>
            <a:r>
              <a:rPr lang="en-US" dirty="0" err="1"/>
              <a:t>Attisha</a:t>
            </a:r>
            <a:r>
              <a:rPr lang="en-US" dirty="0"/>
              <a:t>, what types of products or processes expose people to lead?</a:t>
            </a:r>
          </a:p>
          <a:p>
            <a:pPr marL="514350" lvl="0" indent="-514350">
              <a:buFont typeface="+mj-lt"/>
              <a:buAutoNum type="arabicPeriod"/>
            </a:pPr>
            <a:r>
              <a:rPr lang="en-US" dirty="0"/>
              <a:t>Why does Hanna-</a:t>
            </a:r>
            <a:r>
              <a:rPr lang="en-US" dirty="0" err="1"/>
              <a:t>Attisha</a:t>
            </a:r>
            <a:r>
              <a:rPr lang="en-US" dirty="0"/>
              <a:t> describe lead exposure as a form of “environmental injustice”? What kinds of people are most affected by lead exposure?</a:t>
            </a:r>
          </a:p>
          <a:p>
            <a:endParaRPr lang="en-US" dirty="0"/>
          </a:p>
        </p:txBody>
      </p:sp>
    </p:spTree>
    <p:extLst>
      <p:ext uri="{BB962C8B-B14F-4D97-AF65-F5344CB8AC3E}">
        <p14:creationId xmlns:p14="http://schemas.microsoft.com/office/powerpoint/2010/main" val="105909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Interview with Dr. Mona Hanna-</a:t>
            </a:r>
            <a:r>
              <a:rPr lang="en-US" b="1" dirty="0" err="1"/>
              <a:t>Attisha</a:t>
            </a:r>
            <a:r>
              <a:rPr lang="en-US" b="1" dirty="0"/>
              <a:t> (Part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a:t>Class discussion questions</a:t>
            </a:r>
          </a:p>
          <a:p>
            <a:pPr marL="514350" lvl="0" indent="-514350">
              <a:buFont typeface="+mj-lt"/>
              <a:buAutoNum type="arabicPeriod"/>
            </a:pPr>
            <a:r>
              <a:rPr lang="en-US" dirty="0"/>
              <a:t>According to Hanna-</a:t>
            </a:r>
            <a:r>
              <a:rPr lang="en-US" dirty="0" err="1"/>
              <a:t>Attisha</a:t>
            </a:r>
            <a:r>
              <a:rPr lang="en-US" dirty="0"/>
              <a:t>, what types of products or processes expose people to lead?</a:t>
            </a:r>
          </a:p>
          <a:p>
            <a:pPr marL="514350" lvl="0" indent="-514350">
              <a:buFont typeface="+mj-lt"/>
              <a:buAutoNum type="arabicPeriod"/>
            </a:pPr>
            <a:r>
              <a:rPr lang="en-US" dirty="0"/>
              <a:t>Why does Hanna-</a:t>
            </a:r>
            <a:r>
              <a:rPr lang="en-US" dirty="0" err="1"/>
              <a:t>Attisha</a:t>
            </a:r>
            <a:r>
              <a:rPr lang="en-US" dirty="0"/>
              <a:t> describe lead exposure as a form of “environmental injustice”? What kinds of people are most affected by lead exposure?</a:t>
            </a:r>
          </a:p>
          <a:p>
            <a:pPr marL="514350" lvl="0" indent="-514350">
              <a:buFont typeface="+mj-lt"/>
              <a:buAutoNum type="arabicPeriod"/>
            </a:pPr>
            <a:r>
              <a:rPr lang="en-US" dirty="0"/>
              <a:t>Why did Hanna-</a:t>
            </a:r>
            <a:r>
              <a:rPr lang="en-US" dirty="0" err="1"/>
              <a:t>Attisha</a:t>
            </a:r>
            <a:r>
              <a:rPr lang="en-US" dirty="0"/>
              <a:t> “freak out” when discovering there was lead in Flint’s water supply?</a:t>
            </a:r>
          </a:p>
          <a:p>
            <a:endParaRPr lang="en-US" dirty="0"/>
          </a:p>
        </p:txBody>
      </p:sp>
    </p:spTree>
    <p:extLst>
      <p:ext uri="{BB962C8B-B14F-4D97-AF65-F5344CB8AC3E}">
        <p14:creationId xmlns:p14="http://schemas.microsoft.com/office/powerpoint/2010/main" val="312617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Handout 2 – “Lead Poisoning and Health” (Part 4)</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dirty="0"/>
              <a:t>Read silently or together as a class -- class choice! </a:t>
            </a:r>
          </a:p>
          <a:p>
            <a:endParaRPr lang="en-US" dirty="0"/>
          </a:p>
        </p:txBody>
      </p:sp>
    </p:spTree>
    <p:extLst>
      <p:ext uri="{BB962C8B-B14F-4D97-AF65-F5344CB8AC3E}">
        <p14:creationId xmlns:p14="http://schemas.microsoft.com/office/powerpoint/2010/main" val="1696214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Handout 2 – “Lead Poisoning and Health” (Part 4)</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a:t>Class/partner discussion questions:</a:t>
            </a:r>
          </a:p>
          <a:p>
            <a:pPr marL="514350" lvl="0" indent="-514350">
              <a:buFont typeface="+mj-lt"/>
              <a:buAutoNum type="arabicPeriod"/>
            </a:pPr>
            <a:r>
              <a:rPr lang="en-US" dirty="0"/>
              <a:t>What is lead? Where is it found?</a:t>
            </a:r>
          </a:p>
          <a:p>
            <a:pPr marL="514350" lvl="0" indent="-514350">
              <a:buFont typeface="+mj-lt"/>
              <a:buAutoNum type="arabicPeriod"/>
            </a:pPr>
            <a:r>
              <a:rPr lang="en-US" dirty="0"/>
              <a:t>How does lead enter the body?</a:t>
            </a:r>
          </a:p>
          <a:p>
            <a:pPr marL="514350" lvl="0" indent="-514350">
              <a:buFont typeface="+mj-lt"/>
              <a:buAutoNum type="arabicPeriod"/>
            </a:pPr>
            <a:r>
              <a:rPr lang="en-US" dirty="0"/>
              <a:t>What systems of the body does lead affect?</a:t>
            </a:r>
          </a:p>
          <a:p>
            <a:pPr marL="514350" lvl="0" indent="-514350">
              <a:buFont typeface="+mj-lt"/>
              <a:buAutoNum type="arabicPeriod"/>
            </a:pPr>
            <a:r>
              <a:rPr lang="en-US" dirty="0"/>
              <a:t>What are some of the symptoms of lead poisoning?</a:t>
            </a:r>
          </a:p>
          <a:p>
            <a:pPr marL="514350" lvl="0" indent="-514350">
              <a:buFont typeface="+mj-lt"/>
              <a:buAutoNum type="arabicPeriod"/>
            </a:pPr>
            <a:r>
              <a:rPr lang="en-US" dirty="0"/>
              <a:t>What kinds of people are particularly vulnerable to lead poisoning? Why?</a:t>
            </a:r>
          </a:p>
          <a:p>
            <a:endParaRPr lang="en-US" dirty="0"/>
          </a:p>
        </p:txBody>
      </p:sp>
    </p:spTree>
    <p:extLst>
      <p:ext uri="{BB962C8B-B14F-4D97-AF65-F5344CB8AC3E}">
        <p14:creationId xmlns:p14="http://schemas.microsoft.com/office/powerpoint/2010/main" val="113128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2 – Dr. Mona Hanna-</a:t>
            </a:r>
            <a:r>
              <a:rPr lang="en-US" b="1" dirty="0" err="1"/>
              <a:t>Attisha</a:t>
            </a:r>
            <a:r>
              <a:rPr lang="en-US" b="1" dirty="0"/>
              <a:t> on the Cause of the Flint Water Crisis (Part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r>
              <a:rPr lang="en-US" dirty="0">
                <a:hlinkClick r:id="rId2"/>
              </a:rPr>
              <a:t>https://</a:t>
            </a:r>
            <a:r>
              <a:rPr lang="en-US" dirty="0" err="1">
                <a:hlinkClick r:id="rId2"/>
              </a:rPr>
              <a:t>www.c-span.org</a:t>
            </a:r>
            <a:r>
              <a:rPr lang="en-US" dirty="0">
                <a:hlinkClick r:id="rId2"/>
              </a:rPr>
              <a:t>/video/?c4802321/user-clip-</a:t>
            </a:r>
            <a:r>
              <a:rPr lang="en-US" dirty="0" err="1">
                <a:hlinkClick r:id="rId2"/>
              </a:rPr>
              <a:t>dr</a:t>
            </a:r>
            <a:r>
              <a:rPr lang="en-US" dirty="0">
                <a:hlinkClick r:id="rId2"/>
              </a:rPr>
              <a:t>-</a:t>
            </a:r>
            <a:r>
              <a:rPr lang="en-US" dirty="0" err="1">
                <a:hlinkClick r:id="rId2"/>
              </a:rPr>
              <a:t>mona</a:t>
            </a:r>
            <a:r>
              <a:rPr lang="en-US" dirty="0">
                <a:hlinkClick r:id="rId2"/>
              </a:rPr>
              <a:t>-</a:t>
            </a:r>
            <a:r>
              <a:rPr lang="en-US" dirty="0" err="1">
                <a:hlinkClick r:id="rId2"/>
              </a:rPr>
              <a:t>hanna</a:t>
            </a:r>
            <a:r>
              <a:rPr lang="en-US" dirty="0">
                <a:hlinkClick r:id="rId2"/>
              </a:rPr>
              <a:t>-</a:t>
            </a:r>
            <a:r>
              <a:rPr lang="en-US" dirty="0" err="1">
                <a:hlinkClick r:id="rId2"/>
              </a:rPr>
              <a:t>attisha</a:t>
            </a:r>
            <a:r>
              <a:rPr lang="en-US" dirty="0">
                <a:hlinkClick r:id="rId2"/>
              </a:rPr>
              <a:t>-</a:t>
            </a:r>
            <a:r>
              <a:rPr lang="en-US" dirty="0" err="1">
                <a:hlinkClick r:id="rId2"/>
              </a:rPr>
              <a:t>onthe</a:t>
            </a:r>
            <a:r>
              <a:rPr lang="en-US" dirty="0">
                <a:hlinkClick r:id="rId2"/>
              </a:rPr>
              <a:t>-flint-water-crisis</a:t>
            </a:r>
            <a:endParaRPr lang="en-US" dirty="0"/>
          </a:p>
        </p:txBody>
      </p:sp>
    </p:spTree>
    <p:extLst>
      <p:ext uri="{BB962C8B-B14F-4D97-AF65-F5344CB8AC3E}">
        <p14:creationId xmlns:p14="http://schemas.microsoft.com/office/powerpoint/2010/main" val="146878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2 – Dr. Mona Hanna-</a:t>
            </a:r>
            <a:r>
              <a:rPr lang="en-US" b="1" dirty="0" err="1"/>
              <a:t>Attisha</a:t>
            </a:r>
            <a:r>
              <a:rPr lang="en-US" b="1" dirty="0"/>
              <a:t> on the Cause of the Flint Water Crisis (Part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838199" y="1825625"/>
            <a:ext cx="5681133" cy="4351338"/>
          </a:xfrm>
        </p:spPr>
        <p:txBody>
          <a:bodyPr>
            <a:normAutofit/>
          </a:bodyPr>
          <a:lstStyle/>
          <a:p>
            <a:pPr marL="0" lvl="0" indent="0">
              <a:buNone/>
            </a:pPr>
            <a:r>
              <a:rPr lang="en-US" u="sng" dirty="0"/>
              <a:t>Class discussion questions</a:t>
            </a:r>
          </a:p>
          <a:p>
            <a:pPr marL="514350" lvl="0" indent="-514350">
              <a:buFont typeface="+mj-lt"/>
              <a:buAutoNum type="arabicPeriod"/>
            </a:pPr>
            <a:r>
              <a:rPr lang="en-US" dirty="0"/>
              <a:t>According to Hanna-</a:t>
            </a:r>
            <a:r>
              <a:rPr lang="en-US" dirty="0" err="1"/>
              <a:t>Attisha</a:t>
            </a:r>
            <a:r>
              <a:rPr lang="en-US" dirty="0"/>
              <a:t>, why did the city officials of Flint decide to switch water sources? What new source of water was chosen?</a:t>
            </a:r>
          </a:p>
          <a:p>
            <a:pPr marL="0" indent="0">
              <a:buNone/>
            </a:pPr>
            <a:endParaRPr lang="en-US" dirty="0"/>
          </a:p>
        </p:txBody>
      </p:sp>
      <p:pic>
        <p:nvPicPr>
          <p:cNvPr id="7" name="Picture 6">
            <a:extLst>
              <a:ext uri="{FF2B5EF4-FFF2-40B4-BE49-F238E27FC236}">
                <a16:creationId xmlns:a16="http://schemas.microsoft.com/office/drawing/2014/main" id="{27701D16-3D07-2B4A-B891-26FF58980988}"/>
              </a:ext>
            </a:extLst>
          </p:cNvPr>
          <p:cNvPicPr>
            <a:picLocks noChangeAspect="1"/>
          </p:cNvPicPr>
          <p:nvPr/>
        </p:nvPicPr>
        <p:blipFill>
          <a:blip r:embed="rId2"/>
          <a:stretch>
            <a:fillRect/>
          </a:stretch>
        </p:blipFill>
        <p:spPr>
          <a:xfrm>
            <a:off x="6806785" y="1825625"/>
            <a:ext cx="4547015" cy="4468715"/>
          </a:xfrm>
          <a:prstGeom prst="rect">
            <a:avLst/>
          </a:prstGeom>
          <a:ln w="19050">
            <a:solidFill>
              <a:schemeClr val="tx1"/>
            </a:solidFill>
          </a:ln>
        </p:spPr>
      </p:pic>
      <p:sp>
        <p:nvSpPr>
          <p:cNvPr id="8" name="TextBox 7">
            <a:extLst>
              <a:ext uri="{FF2B5EF4-FFF2-40B4-BE49-F238E27FC236}">
                <a16:creationId xmlns:a16="http://schemas.microsoft.com/office/drawing/2014/main" id="{75FF897D-7CD3-B44B-8494-551180A5B9EF}"/>
              </a:ext>
            </a:extLst>
          </p:cNvPr>
          <p:cNvSpPr txBox="1"/>
          <p:nvPr/>
        </p:nvSpPr>
        <p:spPr>
          <a:xfrm>
            <a:off x="6806785" y="6304002"/>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Tree>
    <p:extLst>
      <p:ext uri="{BB962C8B-B14F-4D97-AF65-F5344CB8AC3E}">
        <p14:creationId xmlns:p14="http://schemas.microsoft.com/office/powerpoint/2010/main" val="129913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2 – Dr. Mona Hanna-</a:t>
            </a:r>
            <a:r>
              <a:rPr lang="en-US" b="1" dirty="0" err="1"/>
              <a:t>Attisha</a:t>
            </a:r>
            <a:r>
              <a:rPr lang="en-US" b="1" dirty="0"/>
              <a:t> on the Cause of the Flint Water Crisis (Part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838199" y="1825625"/>
            <a:ext cx="5681133" cy="4351338"/>
          </a:xfrm>
        </p:spPr>
        <p:txBody>
          <a:bodyPr>
            <a:normAutofit/>
          </a:bodyPr>
          <a:lstStyle/>
          <a:p>
            <a:pPr marL="0" lvl="0" indent="0">
              <a:buNone/>
            </a:pPr>
            <a:r>
              <a:rPr lang="en-US" u="sng" dirty="0"/>
              <a:t>Class discussion questions</a:t>
            </a:r>
          </a:p>
          <a:p>
            <a:pPr marL="514350" lvl="0" indent="-514350">
              <a:buFont typeface="+mj-lt"/>
              <a:buAutoNum type="arabicPeriod"/>
            </a:pPr>
            <a:r>
              <a:rPr lang="en-US" dirty="0"/>
              <a:t>According to Hanna-</a:t>
            </a:r>
            <a:r>
              <a:rPr lang="en-US" dirty="0" err="1"/>
              <a:t>Attisha</a:t>
            </a:r>
            <a:r>
              <a:rPr lang="en-US" dirty="0"/>
              <a:t>, why did the city officials of Flint decide to switch water sources? What new source of water was chosen?</a:t>
            </a:r>
          </a:p>
          <a:p>
            <a:pPr marL="514350" lvl="0" indent="-514350">
              <a:buFont typeface="+mj-lt"/>
              <a:buAutoNum type="arabicPeriod"/>
            </a:pPr>
            <a:r>
              <a:rPr lang="en-US" dirty="0"/>
              <a:t>Based on the map of Michigan, did the city of Flint lack any nearby sources of fresh water?</a:t>
            </a:r>
          </a:p>
          <a:p>
            <a:pPr marL="0" indent="0">
              <a:buNone/>
            </a:pPr>
            <a:endParaRPr lang="en-US" dirty="0"/>
          </a:p>
        </p:txBody>
      </p:sp>
      <p:pic>
        <p:nvPicPr>
          <p:cNvPr id="5" name="Picture 4">
            <a:extLst>
              <a:ext uri="{FF2B5EF4-FFF2-40B4-BE49-F238E27FC236}">
                <a16:creationId xmlns:a16="http://schemas.microsoft.com/office/drawing/2014/main" id="{2928D970-B1F5-6D4E-8EE4-9BC766841FE6}"/>
              </a:ext>
            </a:extLst>
          </p:cNvPr>
          <p:cNvPicPr>
            <a:picLocks noChangeAspect="1"/>
          </p:cNvPicPr>
          <p:nvPr/>
        </p:nvPicPr>
        <p:blipFill>
          <a:blip r:embed="rId2"/>
          <a:stretch>
            <a:fillRect/>
          </a:stretch>
        </p:blipFill>
        <p:spPr>
          <a:xfrm>
            <a:off x="6806785" y="1825625"/>
            <a:ext cx="4547015" cy="4468715"/>
          </a:xfrm>
          <a:prstGeom prst="rect">
            <a:avLst/>
          </a:prstGeom>
          <a:ln w="19050">
            <a:solidFill>
              <a:schemeClr val="tx1"/>
            </a:solidFill>
          </a:ln>
        </p:spPr>
      </p:pic>
      <p:sp>
        <p:nvSpPr>
          <p:cNvPr id="6" name="TextBox 5">
            <a:extLst>
              <a:ext uri="{FF2B5EF4-FFF2-40B4-BE49-F238E27FC236}">
                <a16:creationId xmlns:a16="http://schemas.microsoft.com/office/drawing/2014/main" id="{40546697-318B-E44E-B267-2E828C2911DF}"/>
              </a:ext>
            </a:extLst>
          </p:cNvPr>
          <p:cNvSpPr txBox="1"/>
          <p:nvPr/>
        </p:nvSpPr>
        <p:spPr>
          <a:xfrm>
            <a:off x="6806785" y="6304002"/>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Tree>
    <p:extLst>
      <p:ext uri="{BB962C8B-B14F-4D97-AF65-F5344CB8AC3E}">
        <p14:creationId xmlns:p14="http://schemas.microsoft.com/office/powerpoint/2010/main" val="35156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2 – Dr. Mona Hanna-</a:t>
            </a:r>
            <a:r>
              <a:rPr lang="en-US" b="1" dirty="0" err="1"/>
              <a:t>Attisha</a:t>
            </a:r>
            <a:r>
              <a:rPr lang="en-US" b="1" dirty="0"/>
              <a:t> on the Cause of the Flint Water Crisis (Part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838199" y="1825625"/>
            <a:ext cx="5681133" cy="4351338"/>
          </a:xfrm>
        </p:spPr>
        <p:txBody>
          <a:bodyPr>
            <a:normAutofit fontScale="92500" lnSpcReduction="10000"/>
          </a:bodyPr>
          <a:lstStyle/>
          <a:p>
            <a:pPr marL="0" lvl="0" indent="0">
              <a:buNone/>
            </a:pPr>
            <a:r>
              <a:rPr lang="en-US" u="sng" dirty="0"/>
              <a:t>Class discussion questions</a:t>
            </a:r>
          </a:p>
          <a:p>
            <a:pPr marL="514350" lvl="0" indent="-514350">
              <a:buFont typeface="+mj-lt"/>
              <a:buAutoNum type="arabicPeriod"/>
            </a:pPr>
            <a:r>
              <a:rPr lang="en-US" dirty="0"/>
              <a:t>According to Hanna-</a:t>
            </a:r>
            <a:r>
              <a:rPr lang="en-US" dirty="0" err="1"/>
              <a:t>Attisha</a:t>
            </a:r>
            <a:r>
              <a:rPr lang="en-US" dirty="0"/>
              <a:t>, why did the city officials of Flint decide to switch water sources? What new source of water was chosen?</a:t>
            </a:r>
          </a:p>
          <a:p>
            <a:pPr marL="514350" lvl="0" indent="-514350">
              <a:buFont typeface="+mj-lt"/>
              <a:buAutoNum type="arabicPeriod"/>
            </a:pPr>
            <a:r>
              <a:rPr lang="en-US" dirty="0"/>
              <a:t>Based on the map of Michigan, did the city of Flint lack any nearby sources of fresh water?</a:t>
            </a:r>
          </a:p>
          <a:p>
            <a:pPr marL="514350" lvl="0" indent="-514350">
              <a:buFont typeface="+mj-lt"/>
              <a:buAutoNum type="arabicPeriod"/>
            </a:pPr>
            <a:r>
              <a:rPr lang="en-US" dirty="0"/>
              <a:t>What caused lead to get into the water? Was lead present in the Flint river, or did get into the water in another way?</a:t>
            </a:r>
          </a:p>
          <a:p>
            <a:endParaRPr lang="en-US" dirty="0"/>
          </a:p>
        </p:txBody>
      </p:sp>
      <p:pic>
        <p:nvPicPr>
          <p:cNvPr id="7" name="Picture 6">
            <a:extLst>
              <a:ext uri="{FF2B5EF4-FFF2-40B4-BE49-F238E27FC236}">
                <a16:creationId xmlns:a16="http://schemas.microsoft.com/office/drawing/2014/main" id="{2425EEEF-BF91-B842-B1FD-01C8CA9E2A0D}"/>
              </a:ext>
            </a:extLst>
          </p:cNvPr>
          <p:cNvPicPr>
            <a:picLocks noChangeAspect="1"/>
          </p:cNvPicPr>
          <p:nvPr/>
        </p:nvPicPr>
        <p:blipFill>
          <a:blip r:embed="rId2"/>
          <a:stretch>
            <a:fillRect/>
          </a:stretch>
        </p:blipFill>
        <p:spPr>
          <a:xfrm>
            <a:off x="6806785" y="1825625"/>
            <a:ext cx="4547015" cy="4468715"/>
          </a:xfrm>
          <a:prstGeom prst="rect">
            <a:avLst/>
          </a:prstGeom>
          <a:ln w="19050">
            <a:solidFill>
              <a:schemeClr val="tx1"/>
            </a:solidFill>
          </a:ln>
        </p:spPr>
      </p:pic>
      <p:sp>
        <p:nvSpPr>
          <p:cNvPr id="8" name="TextBox 7">
            <a:extLst>
              <a:ext uri="{FF2B5EF4-FFF2-40B4-BE49-F238E27FC236}">
                <a16:creationId xmlns:a16="http://schemas.microsoft.com/office/drawing/2014/main" id="{5604DE66-6304-B444-A0DC-A60F49BFB100}"/>
              </a:ext>
            </a:extLst>
          </p:cNvPr>
          <p:cNvSpPr txBox="1"/>
          <p:nvPr/>
        </p:nvSpPr>
        <p:spPr>
          <a:xfrm>
            <a:off x="6806785" y="6304002"/>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Tree>
    <p:extLst>
      <p:ext uri="{BB962C8B-B14F-4D97-AF65-F5344CB8AC3E}">
        <p14:creationId xmlns:p14="http://schemas.microsoft.com/office/powerpoint/2010/main" val="1767665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2 – Dr. Mona Hanna-</a:t>
            </a:r>
            <a:r>
              <a:rPr lang="en-US" b="1" dirty="0" err="1"/>
              <a:t>Attisha</a:t>
            </a:r>
            <a:r>
              <a:rPr lang="en-US" b="1" dirty="0"/>
              <a:t> on the Cause of the Flint Water Crisis (Part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245532" y="1809764"/>
            <a:ext cx="4063457" cy="4351338"/>
          </a:xfrm>
        </p:spPr>
        <p:txBody>
          <a:bodyPr>
            <a:normAutofit lnSpcReduction="10000"/>
          </a:bodyPr>
          <a:lstStyle/>
          <a:p>
            <a:pPr marL="0" lvl="0" indent="0">
              <a:buNone/>
            </a:pPr>
            <a:r>
              <a:rPr lang="en-US" u="sng" dirty="0"/>
              <a:t>Class discussion questions</a:t>
            </a:r>
          </a:p>
          <a:p>
            <a:pPr marL="0" lvl="0" indent="0">
              <a:buNone/>
            </a:pPr>
            <a:r>
              <a:rPr lang="en-US" dirty="0"/>
              <a:t>4. What component of the water treatment process is Hanna-</a:t>
            </a:r>
            <a:r>
              <a:rPr lang="en-US" dirty="0" err="1"/>
              <a:t>Attisha</a:t>
            </a:r>
            <a:r>
              <a:rPr lang="en-US" dirty="0"/>
              <a:t> referring to?</a:t>
            </a:r>
          </a:p>
          <a:p>
            <a:pPr marL="0" lvl="0" indent="0">
              <a:buNone/>
            </a:pPr>
            <a:r>
              <a:rPr lang="en-US" dirty="0"/>
              <a:t>5. What might have caused the city of Flint to not include this component in the treatment of the Flint river water?</a:t>
            </a:r>
          </a:p>
          <a:p>
            <a:endParaRPr lang="en-US" dirty="0"/>
          </a:p>
        </p:txBody>
      </p:sp>
      <p:pic>
        <p:nvPicPr>
          <p:cNvPr id="7" name="Picture 6">
            <a:extLst>
              <a:ext uri="{FF2B5EF4-FFF2-40B4-BE49-F238E27FC236}">
                <a16:creationId xmlns:a16="http://schemas.microsoft.com/office/drawing/2014/main" id="{5608A4E7-541D-7148-B03A-BA12ABA72B2C}"/>
              </a:ext>
            </a:extLst>
          </p:cNvPr>
          <p:cNvPicPr>
            <a:picLocks noChangeAspect="1"/>
          </p:cNvPicPr>
          <p:nvPr/>
        </p:nvPicPr>
        <p:blipFill>
          <a:blip r:embed="rId2"/>
          <a:stretch>
            <a:fillRect/>
          </a:stretch>
        </p:blipFill>
        <p:spPr>
          <a:xfrm>
            <a:off x="4901656" y="1576275"/>
            <a:ext cx="7070210" cy="4996710"/>
          </a:xfrm>
          <a:prstGeom prst="rect">
            <a:avLst/>
          </a:prstGeom>
        </p:spPr>
      </p:pic>
      <p:sp>
        <p:nvSpPr>
          <p:cNvPr id="8" name="TextBox 7">
            <a:extLst>
              <a:ext uri="{FF2B5EF4-FFF2-40B4-BE49-F238E27FC236}">
                <a16:creationId xmlns:a16="http://schemas.microsoft.com/office/drawing/2014/main" id="{AE0FD5F8-CD52-2D4A-B8B3-BD18ECEF8F20}"/>
              </a:ext>
            </a:extLst>
          </p:cNvPr>
          <p:cNvSpPr txBox="1"/>
          <p:nvPr/>
        </p:nvSpPr>
        <p:spPr>
          <a:xfrm>
            <a:off x="4901656" y="6586036"/>
            <a:ext cx="1888466" cy="276999"/>
          </a:xfrm>
          <a:prstGeom prst="rect">
            <a:avLst/>
          </a:prstGeom>
          <a:noFill/>
        </p:spPr>
        <p:txBody>
          <a:bodyPr wrap="none" rtlCol="0">
            <a:spAutoFit/>
          </a:bodyPr>
          <a:lstStyle/>
          <a:p>
            <a:r>
              <a:rPr lang="en-US" sz="1200" dirty="0"/>
              <a:t>Photo credit: </a:t>
            </a:r>
            <a:r>
              <a:rPr lang="en-US" sz="1200" dirty="0" err="1"/>
              <a:t>teachrock.org</a:t>
            </a:r>
            <a:endParaRPr lang="en-US" sz="1200" dirty="0"/>
          </a:p>
        </p:txBody>
      </p:sp>
    </p:spTree>
    <p:extLst>
      <p:ext uri="{BB962C8B-B14F-4D97-AF65-F5344CB8AC3E}">
        <p14:creationId xmlns:p14="http://schemas.microsoft.com/office/powerpoint/2010/main" val="1640328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Handout 3 – “Why didn’t Flint treat its water? An answer, at last.” (Part 6)</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dirty="0"/>
              <a:t>Read silently or together as a class – class choice!  </a:t>
            </a:r>
          </a:p>
          <a:p>
            <a:endParaRPr lang="en-US" dirty="0"/>
          </a:p>
        </p:txBody>
      </p:sp>
    </p:spTree>
    <p:extLst>
      <p:ext uri="{BB962C8B-B14F-4D97-AF65-F5344CB8AC3E}">
        <p14:creationId xmlns:p14="http://schemas.microsoft.com/office/powerpoint/2010/main" val="142549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7E2C-E84D-1448-8726-EE9B9907D91A}"/>
              </a:ext>
            </a:extLst>
          </p:cNvPr>
          <p:cNvSpPr>
            <a:spLocks noGrp="1"/>
          </p:cNvSpPr>
          <p:nvPr>
            <p:ph type="title"/>
          </p:nvPr>
        </p:nvSpPr>
        <p:spPr>
          <a:xfrm>
            <a:off x="0" y="0"/>
            <a:ext cx="10515600" cy="1325563"/>
          </a:xfrm>
        </p:spPr>
        <p:txBody>
          <a:bodyPr/>
          <a:lstStyle/>
          <a:p>
            <a:r>
              <a:rPr lang="en-US" b="1" dirty="0"/>
              <a:t>Agenda</a:t>
            </a:r>
          </a:p>
        </p:txBody>
      </p:sp>
      <p:graphicFrame>
        <p:nvGraphicFramePr>
          <p:cNvPr id="4" name="Content Placeholder 3">
            <a:extLst>
              <a:ext uri="{FF2B5EF4-FFF2-40B4-BE49-F238E27FC236}">
                <a16:creationId xmlns:a16="http://schemas.microsoft.com/office/drawing/2014/main" id="{9149E5B5-9B6C-324C-9D31-1E8FB39FC989}"/>
              </a:ext>
            </a:extLst>
          </p:cNvPr>
          <p:cNvGraphicFramePr>
            <a:graphicFrameLocks noGrp="1"/>
          </p:cNvGraphicFramePr>
          <p:nvPr>
            <p:ph idx="1"/>
            <p:extLst>
              <p:ext uri="{D42A27DB-BD31-4B8C-83A1-F6EECF244321}">
                <p14:modId xmlns:p14="http://schemas.microsoft.com/office/powerpoint/2010/main" val="2862540448"/>
              </p:ext>
            </p:extLst>
          </p:nvPr>
        </p:nvGraphicFramePr>
        <p:xfrm>
          <a:off x="753533" y="1325563"/>
          <a:ext cx="10515600" cy="4754880"/>
        </p:xfrm>
        <a:graphic>
          <a:graphicData uri="http://schemas.openxmlformats.org/drawingml/2006/table">
            <a:tbl>
              <a:tblPr firstRow="1" bandRow="1">
                <a:tableStyleId>{2D5ABB26-0587-4C30-8999-92F81FD0307C}</a:tableStyleId>
              </a:tblPr>
              <a:tblGrid>
                <a:gridCol w="1588752">
                  <a:extLst>
                    <a:ext uri="{9D8B030D-6E8A-4147-A177-3AD203B41FA5}">
                      <a16:colId xmlns:a16="http://schemas.microsoft.com/office/drawing/2014/main" val="1524927852"/>
                    </a:ext>
                  </a:extLst>
                </a:gridCol>
                <a:gridCol w="2777067">
                  <a:extLst>
                    <a:ext uri="{9D8B030D-6E8A-4147-A177-3AD203B41FA5}">
                      <a16:colId xmlns:a16="http://schemas.microsoft.com/office/drawing/2014/main" val="1432199566"/>
                    </a:ext>
                  </a:extLst>
                </a:gridCol>
                <a:gridCol w="6149781">
                  <a:extLst>
                    <a:ext uri="{9D8B030D-6E8A-4147-A177-3AD203B41FA5}">
                      <a16:colId xmlns:a16="http://schemas.microsoft.com/office/drawing/2014/main" val="2868729337"/>
                    </a:ext>
                  </a:extLst>
                </a:gridCol>
              </a:tblGrid>
              <a:tr h="370840">
                <a:tc>
                  <a:txBody>
                    <a:bodyPr/>
                    <a:lstStyle/>
                    <a:p>
                      <a:r>
                        <a:rPr lang="en-US" sz="3000" b="1" u="sng" dirty="0"/>
                        <a:t>Time</a:t>
                      </a:r>
                    </a:p>
                  </a:txBody>
                  <a:tcPr/>
                </a:tc>
                <a:tc>
                  <a:txBody>
                    <a:bodyPr/>
                    <a:lstStyle/>
                    <a:p>
                      <a:r>
                        <a:rPr lang="en-US" sz="3000" b="1" u="sng" dirty="0"/>
                        <a:t>Length</a:t>
                      </a:r>
                    </a:p>
                  </a:txBody>
                  <a:tcPr/>
                </a:tc>
                <a:tc>
                  <a:txBody>
                    <a:bodyPr/>
                    <a:lstStyle/>
                    <a:p>
                      <a:r>
                        <a:rPr lang="en-US" sz="3000" b="1" u="sng" dirty="0"/>
                        <a:t>Activity</a:t>
                      </a:r>
                    </a:p>
                  </a:txBody>
                  <a:tcPr/>
                </a:tc>
                <a:extLst>
                  <a:ext uri="{0D108BD9-81ED-4DB2-BD59-A6C34878D82A}">
                    <a16:rowId xmlns:a16="http://schemas.microsoft.com/office/drawing/2014/main" val="2398274764"/>
                  </a:ext>
                </a:extLst>
              </a:tr>
              <a:tr h="370840">
                <a:tc>
                  <a:txBody>
                    <a:bodyPr/>
                    <a:lstStyle/>
                    <a:p>
                      <a:r>
                        <a:rPr lang="en-US" sz="3000" b="1" dirty="0"/>
                        <a:t>9:00</a:t>
                      </a:r>
                    </a:p>
                  </a:txBody>
                  <a:tcPr/>
                </a:tc>
                <a:tc>
                  <a:txBody>
                    <a:bodyPr/>
                    <a:lstStyle/>
                    <a:p>
                      <a:r>
                        <a:rPr lang="en-US" sz="3000" b="1" i="0" dirty="0"/>
                        <a:t>25 min</a:t>
                      </a:r>
                    </a:p>
                  </a:txBody>
                  <a:tcPr/>
                </a:tc>
                <a:tc>
                  <a:txBody>
                    <a:bodyPr/>
                    <a:lstStyle/>
                    <a:p>
                      <a:r>
                        <a:rPr lang="en-US" sz="3000" b="1" i="0" dirty="0"/>
                        <a:t>“Fresh Water for Flint” by Jon Connor– Song analysis</a:t>
                      </a:r>
                    </a:p>
                  </a:txBody>
                  <a:tcPr/>
                </a:tc>
                <a:extLst>
                  <a:ext uri="{0D108BD9-81ED-4DB2-BD59-A6C34878D82A}">
                    <a16:rowId xmlns:a16="http://schemas.microsoft.com/office/drawing/2014/main" val="1534362251"/>
                  </a:ext>
                </a:extLst>
              </a:tr>
              <a:tr h="370840">
                <a:tc>
                  <a:txBody>
                    <a:bodyPr/>
                    <a:lstStyle/>
                    <a:p>
                      <a:r>
                        <a:rPr lang="en-US" sz="3000" b="1" dirty="0"/>
                        <a:t>9:25</a:t>
                      </a:r>
                    </a:p>
                  </a:txBody>
                  <a:tcPr/>
                </a:tc>
                <a:tc>
                  <a:txBody>
                    <a:bodyPr/>
                    <a:lstStyle/>
                    <a:p>
                      <a:r>
                        <a:rPr lang="en-US" sz="3000" b="1" dirty="0"/>
                        <a:t>1 hour, 10 min</a:t>
                      </a:r>
                    </a:p>
                  </a:txBody>
                  <a:tcPr/>
                </a:tc>
                <a:tc>
                  <a:txBody>
                    <a:bodyPr/>
                    <a:lstStyle/>
                    <a:p>
                      <a:r>
                        <a:rPr lang="en-US" sz="3000" b="1" dirty="0"/>
                        <a:t>Investigating the Flint Water Crisis</a:t>
                      </a:r>
                    </a:p>
                  </a:txBody>
                  <a:tcPr/>
                </a:tc>
                <a:extLst>
                  <a:ext uri="{0D108BD9-81ED-4DB2-BD59-A6C34878D82A}">
                    <a16:rowId xmlns:a16="http://schemas.microsoft.com/office/drawing/2014/main" val="2014844016"/>
                  </a:ext>
                </a:extLst>
              </a:tr>
              <a:tr h="370840">
                <a:tc>
                  <a:txBody>
                    <a:bodyPr/>
                    <a:lstStyle/>
                    <a:p>
                      <a:r>
                        <a:rPr lang="en-US" sz="3000" b="0" i="1" dirty="0"/>
                        <a:t>10:35</a:t>
                      </a:r>
                    </a:p>
                  </a:txBody>
                  <a:tcPr/>
                </a:tc>
                <a:tc>
                  <a:txBody>
                    <a:bodyPr/>
                    <a:lstStyle/>
                    <a:p>
                      <a:r>
                        <a:rPr lang="en-US" sz="3000" b="0" i="1" dirty="0"/>
                        <a:t>10 min</a:t>
                      </a:r>
                    </a:p>
                  </a:txBody>
                  <a:tcPr/>
                </a:tc>
                <a:tc>
                  <a:txBody>
                    <a:bodyPr/>
                    <a:lstStyle/>
                    <a:p>
                      <a:r>
                        <a:rPr lang="en-US" sz="3000" b="0" i="1" dirty="0"/>
                        <a:t>BREAK</a:t>
                      </a:r>
                    </a:p>
                  </a:txBody>
                  <a:tcPr/>
                </a:tc>
                <a:extLst>
                  <a:ext uri="{0D108BD9-81ED-4DB2-BD59-A6C34878D82A}">
                    <a16:rowId xmlns:a16="http://schemas.microsoft.com/office/drawing/2014/main" val="4017658392"/>
                  </a:ext>
                </a:extLst>
              </a:tr>
              <a:tr h="370840">
                <a:tc>
                  <a:txBody>
                    <a:bodyPr/>
                    <a:lstStyle/>
                    <a:p>
                      <a:r>
                        <a:rPr lang="en-US" sz="3000" b="1" dirty="0"/>
                        <a:t>10:45</a:t>
                      </a:r>
                    </a:p>
                  </a:txBody>
                  <a:tcPr/>
                </a:tc>
                <a:tc>
                  <a:txBody>
                    <a:bodyPr/>
                    <a:lstStyle/>
                    <a:p>
                      <a:r>
                        <a:rPr lang="en-US" sz="3000" b="1" dirty="0"/>
                        <a:t>15 min</a:t>
                      </a:r>
                    </a:p>
                  </a:txBody>
                  <a:tcPr/>
                </a:tc>
                <a:tc>
                  <a:txBody>
                    <a:bodyPr/>
                    <a:lstStyle/>
                    <a:p>
                      <a:r>
                        <a:rPr lang="en-US" sz="3000" b="1" dirty="0"/>
                        <a:t>Drinking Water and Human Health</a:t>
                      </a:r>
                    </a:p>
                  </a:txBody>
                  <a:tcPr/>
                </a:tc>
                <a:extLst>
                  <a:ext uri="{0D108BD9-81ED-4DB2-BD59-A6C34878D82A}">
                    <a16:rowId xmlns:a16="http://schemas.microsoft.com/office/drawing/2014/main" val="466795420"/>
                  </a:ext>
                </a:extLst>
              </a:tr>
              <a:tr h="370840">
                <a:tc>
                  <a:txBody>
                    <a:bodyPr/>
                    <a:lstStyle/>
                    <a:p>
                      <a:r>
                        <a:rPr lang="en-US" sz="3000" b="1" dirty="0"/>
                        <a:t>11:00</a:t>
                      </a:r>
                    </a:p>
                  </a:txBody>
                  <a:tcPr/>
                </a:tc>
                <a:tc>
                  <a:txBody>
                    <a:bodyPr/>
                    <a:lstStyle/>
                    <a:p>
                      <a:r>
                        <a:rPr lang="en-US" sz="3000" b="1" dirty="0"/>
                        <a:t>1 hour, 10 min</a:t>
                      </a:r>
                    </a:p>
                  </a:txBody>
                  <a:tcPr/>
                </a:tc>
                <a:tc>
                  <a:txBody>
                    <a:bodyPr/>
                    <a:lstStyle/>
                    <a:p>
                      <a:r>
                        <a:rPr lang="en-US" sz="3000" b="1" dirty="0"/>
                        <a:t>Disease-causing Microbes in Drinking Water</a:t>
                      </a:r>
                    </a:p>
                  </a:txBody>
                  <a:tcPr/>
                </a:tc>
                <a:extLst>
                  <a:ext uri="{0D108BD9-81ED-4DB2-BD59-A6C34878D82A}">
                    <a16:rowId xmlns:a16="http://schemas.microsoft.com/office/drawing/2014/main" val="3734918781"/>
                  </a:ext>
                </a:extLst>
              </a:tr>
              <a:tr h="370840">
                <a:tc>
                  <a:txBody>
                    <a:bodyPr/>
                    <a:lstStyle/>
                    <a:p>
                      <a:r>
                        <a:rPr lang="en-US" sz="3000" b="1" dirty="0"/>
                        <a:t>12:10</a:t>
                      </a:r>
                    </a:p>
                  </a:txBody>
                  <a:tcPr/>
                </a:tc>
                <a:tc>
                  <a:txBody>
                    <a:bodyPr/>
                    <a:lstStyle/>
                    <a:p>
                      <a:r>
                        <a:rPr lang="en-US" sz="3000" b="1" dirty="0"/>
                        <a:t>20 min</a:t>
                      </a:r>
                    </a:p>
                  </a:txBody>
                  <a:tcPr/>
                </a:tc>
                <a:tc>
                  <a:txBody>
                    <a:bodyPr/>
                    <a:lstStyle/>
                    <a:p>
                      <a:r>
                        <a:rPr lang="en-US" sz="3000" b="1" dirty="0"/>
                        <a:t>Closing Activity</a:t>
                      </a:r>
                    </a:p>
                  </a:txBody>
                  <a:tcPr/>
                </a:tc>
                <a:extLst>
                  <a:ext uri="{0D108BD9-81ED-4DB2-BD59-A6C34878D82A}">
                    <a16:rowId xmlns:a16="http://schemas.microsoft.com/office/drawing/2014/main" val="1545067471"/>
                  </a:ext>
                </a:extLst>
              </a:tr>
            </a:tbl>
          </a:graphicData>
        </a:graphic>
      </p:graphicFrame>
    </p:spTree>
    <p:extLst>
      <p:ext uri="{BB962C8B-B14F-4D97-AF65-F5344CB8AC3E}">
        <p14:creationId xmlns:p14="http://schemas.microsoft.com/office/powerpoint/2010/main" val="373221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Handout 3 – “Why didn’t Flint treat its water? An answer, at last.” (Part 6) </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normAutofit fontScale="92500" lnSpcReduction="20000"/>
          </a:bodyPr>
          <a:lstStyle/>
          <a:p>
            <a:pPr marL="0" lvl="0" indent="0">
              <a:buNone/>
            </a:pPr>
            <a:r>
              <a:rPr lang="en-US" u="sng" dirty="0"/>
              <a:t>Partner/ discussion questions</a:t>
            </a:r>
          </a:p>
          <a:p>
            <a:pPr marL="457200" indent="-457200">
              <a:buFont typeface="+mj-lt"/>
              <a:buAutoNum type="arabicPeriod"/>
            </a:pPr>
            <a:r>
              <a:rPr lang="en-US" dirty="0"/>
              <a:t>According to the article, was Flint obliged to provide corrosion treatment for their water supply?</a:t>
            </a:r>
          </a:p>
          <a:p>
            <a:pPr marL="457200" indent="-457200">
              <a:buFont typeface="+mj-lt"/>
              <a:buAutoNum type="arabicPeriod"/>
            </a:pPr>
            <a:r>
              <a:rPr lang="en-US" dirty="0"/>
              <a:t>How much would it have cost the city to add this treatment?</a:t>
            </a:r>
          </a:p>
          <a:p>
            <a:pPr marL="457200" indent="-457200">
              <a:buFont typeface="+mj-lt"/>
              <a:buAutoNum type="arabicPeriod"/>
            </a:pPr>
            <a:r>
              <a:rPr lang="en-US" dirty="0"/>
              <a:t>When did the city start adding corrosion control to the water treatment facility? Why didn’t they make this decision sooner?</a:t>
            </a:r>
          </a:p>
          <a:p>
            <a:pPr marL="457200" indent="-457200">
              <a:buFont typeface="+mj-lt"/>
              <a:buAutoNum type="arabicPeriod"/>
            </a:pPr>
            <a:r>
              <a:rPr lang="en-US" dirty="0"/>
              <a:t>What excuse did the state of Michigan make for not including corrosion control in Flint’s water treatment? Did they admit it was a cost-cutting measure?</a:t>
            </a:r>
          </a:p>
          <a:p>
            <a:pPr marL="457200" indent="-457200">
              <a:buFont typeface="+mj-lt"/>
              <a:buAutoNum type="arabicPeriod"/>
            </a:pPr>
            <a:r>
              <a:rPr lang="en-US" dirty="0"/>
              <a:t>According to the article, how long were Flint residents exposed to lead in the drinking water before action was taken? Do you think this is an acceptable amount of time to address such a concern?</a:t>
            </a:r>
          </a:p>
          <a:p>
            <a:endParaRPr lang="en-US" dirty="0"/>
          </a:p>
        </p:txBody>
      </p:sp>
    </p:spTree>
    <p:extLst>
      <p:ext uri="{BB962C8B-B14F-4D97-AF65-F5344CB8AC3E}">
        <p14:creationId xmlns:p14="http://schemas.microsoft.com/office/powerpoint/2010/main" val="41150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CC058-47A9-BC4F-A31E-767184AB0CD1}"/>
              </a:ext>
            </a:extLst>
          </p:cNvPr>
          <p:cNvSpPr txBox="1"/>
          <p:nvPr/>
        </p:nvSpPr>
        <p:spPr>
          <a:xfrm>
            <a:off x="4310895" y="1074509"/>
            <a:ext cx="3570209" cy="4708981"/>
          </a:xfrm>
          <a:prstGeom prst="rect">
            <a:avLst/>
          </a:prstGeom>
          <a:solidFill>
            <a:srgbClr val="ECC2D8"/>
          </a:solidFill>
          <a:ln w="53975">
            <a:solidFill>
              <a:srgbClr val="002060"/>
            </a:solidFill>
          </a:ln>
        </p:spPr>
        <p:txBody>
          <a:bodyPr wrap="none" rtlCol="0">
            <a:spAutoFit/>
          </a:bodyPr>
          <a:lstStyle/>
          <a:p>
            <a:pPr algn="ctr"/>
            <a:r>
              <a:rPr lang="en-US" sz="10000" dirty="0">
                <a:latin typeface="Impact" panose="020B0806030902050204" pitchFamily="34" charset="0"/>
              </a:rPr>
              <a:t>Take </a:t>
            </a:r>
          </a:p>
          <a:p>
            <a:pPr algn="ctr"/>
            <a:r>
              <a:rPr lang="en-US" sz="10000" dirty="0">
                <a:latin typeface="Impact" panose="020B0806030902050204" pitchFamily="34" charset="0"/>
              </a:rPr>
              <a:t>a </a:t>
            </a:r>
          </a:p>
          <a:p>
            <a:pPr algn="ctr"/>
            <a:r>
              <a:rPr lang="en-US" sz="10000" dirty="0">
                <a:latin typeface="Impact" panose="020B0806030902050204" pitchFamily="34" charset="0"/>
              </a:rPr>
              <a:t>break!</a:t>
            </a:r>
          </a:p>
        </p:txBody>
      </p:sp>
    </p:spTree>
    <p:extLst>
      <p:ext uri="{BB962C8B-B14F-4D97-AF65-F5344CB8AC3E}">
        <p14:creationId xmlns:p14="http://schemas.microsoft.com/office/powerpoint/2010/main" val="702159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Drinking Water and Human Health</a:t>
            </a:r>
          </a:p>
        </p:txBody>
      </p:sp>
      <p:sp>
        <p:nvSpPr>
          <p:cNvPr id="2" name="TextBox 1">
            <a:extLst>
              <a:ext uri="{FF2B5EF4-FFF2-40B4-BE49-F238E27FC236}">
                <a16:creationId xmlns:a16="http://schemas.microsoft.com/office/drawing/2014/main" id="{9E01ED79-51BF-AD4D-8A87-DE5CC5D2680E}"/>
              </a:ext>
            </a:extLst>
          </p:cNvPr>
          <p:cNvSpPr txBox="1"/>
          <p:nvPr/>
        </p:nvSpPr>
        <p:spPr>
          <a:xfrm>
            <a:off x="503382" y="2382100"/>
            <a:ext cx="5731164" cy="3046988"/>
          </a:xfrm>
          <a:prstGeom prst="rect">
            <a:avLst/>
          </a:prstGeom>
          <a:noFill/>
        </p:spPr>
        <p:txBody>
          <a:bodyPr wrap="square" rtlCol="0">
            <a:spAutoFit/>
          </a:bodyPr>
          <a:lstStyle/>
          <a:p>
            <a:r>
              <a:rPr lang="en-US" sz="3200" dirty="0"/>
              <a:t>The average American consumes 1 to 2 liters of drinking water per day. Virtually all drinking water in the United States comes from fresh surface waters and groundwater aquifers.</a:t>
            </a:r>
          </a:p>
        </p:txBody>
      </p:sp>
      <p:sp>
        <p:nvSpPr>
          <p:cNvPr id="3" name="TextBox 2">
            <a:extLst>
              <a:ext uri="{FF2B5EF4-FFF2-40B4-BE49-F238E27FC236}">
                <a16:creationId xmlns:a16="http://schemas.microsoft.com/office/drawing/2014/main" id="{481DBD6F-CCF9-2040-8B94-69E32F8AE157}"/>
              </a:ext>
            </a:extLst>
          </p:cNvPr>
          <p:cNvSpPr txBox="1"/>
          <p:nvPr/>
        </p:nvSpPr>
        <p:spPr>
          <a:xfrm>
            <a:off x="1747470" y="6495048"/>
            <a:ext cx="7341112" cy="369332"/>
          </a:xfrm>
          <a:prstGeom prst="rect">
            <a:avLst/>
          </a:prstGeom>
          <a:noFill/>
        </p:spPr>
        <p:txBody>
          <a:bodyPr wrap="none" rtlCol="0">
            <a:spAutoFit/>
          </a:bodyPr>
          <a:lstStyle/>
          <a:p>
            <a:r>
              <a:rPr lang="en-US" dirty="0"/>
              <a:t>Information from: https://</a:t>
            </a:r>
            <a:r>
              <a:rPr lang="en-US" dirty="0" err="1"/>
              <a:t>www.epa.gov</a:t>
            </a:r>
            <a:r>
              <a:rPr lang="en-US" dirty="0"/>
              <a:t>/report-environment/drinking-water</a:t>
            </a:r>
          </a:p>
        </p:txBody>
      </p:sp>
      <p:sp>
        <p:nvSpPr>
          <p:cNvPr id="8" name="TextBox 7">
            <a:extLst>
              <a:ext uri="{FF2B5EF4-FFF2-40B4-BE49-F238E27FC236}">
                <a16:creationId xmlns:a16="http://schemas.microsoft.com/office/drawing/2014/main" id="{C2F3DFC5-B381-3140-878E-8AC8FCD8D69B}"/>
              </a:ext>
            </a:extLst>
          </p:cNvPr>
          <p:cNvSpPr txBox="1"/>
          <p:nvPr/>
        </p:nvSpPr>
        <p:spPr>
          <a:xfrm>
            <a:off x="6495327" y="5198256"/>
            <a:ext cx="3714478" cy="400110"/>
          </a:xfrm>
          <a:prstGeom prst="rect">
            <a:avLst/>
          </a:prstGeom>
          <a:noFill/>
        </p:spPr>
        <p:txBody>
          <a:bodyPr wrap="none" rtlCol="0">
            <a:spAutoFit/>
          </a:bodyPr>
          <a:lstStyle/>
          <a:p>
            <a:r>
              <a:rPr lang="en-US" sz="1000" dirty="0"/>
              <a:t>Photo credit: T.C. Winter, J.W. Harvey, O.L. Franke, and W.M. Alley, </a:t>
            </a:r>
          </a:p>
          <a:p>
            <a:r>
              <a:rPr lang="en-US" sz="1000" dirty="0"/>
              <a:t>Public domain, via Wikimedia Commons</a:t>
            </a:r>
          </a:p>
        </p:txBody>
      </p:sp>
      <p:pic>
        <p:nvPicPr>
          <p:cNvPr id="9" name="Picture 8">
            <a:extLst>
              <a:ext uri="{FF2B5EF4-FFF2-40B4-BE49-F238E27FC236}">
                <a16:creationId xmlns:a16="http://schemas.microsoft.com/office/drawing/2014/main" id="{5302E02D-9068-2441-8697-3D7DDCC332FE}"/>
              </a:ext>
            </a:extLst>
          </p:cNvPr>
          <p:cNvPicPr>
            <a:picLocks noChangeAspect="1"/>
          </p:cNvPicPr>
          <p:nvPr/>
        </p:nvPicPr>
        <p:blipFill>
          <a:blip r:embed="rId3"/>
          <a:stretch>
            <a:fillRect/>
          </a:stretch>
        </p:blipFill>
        <p:spPr>
          <a:xfrm>
            <a:off x="6495327" y="1929137"/>
            <a:ext cx="5271453" cy="3269119"/>
          </a:xfrm>
          <a:prstGeom prst="rect">
            <a:avLst/>
          </a:prstGeom>
          <a:ln w="19050">
            <a:solidFill>
              <a:schemeClr val="tx1"/>
            </a:solidFill>
          </a:ln>
        </p:spPr>
      </p:pic>
    </p:spTree>
    <p:extLst>
      <p:ext uri="{BB962C8B-B14F-4D97-AF65-F5344CB8AC3E}">
        <p14:creationId xmlns:p14="http://schemas.microsoft.com/office/powerpoint/2010/main" val="1171059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Drinking Water and Human Health</a:t>
            </a:r>
          </a:p>
        </p:txBody>
      </p:sp>
      <p:sp>
        <p:nvSpPr>
          <p:cNvPr id="2" name="Content Placeholder 1">
            <a:extLst>
              <a:ext uri="{FF2B5EF4-FFF2-40B4-BE49-F238E27FC236}">
                <a16:creationId xmlns:a16="http://schemas.microsoft.com/office/drawing/2014/main" id="{F111DB8C-D11C-134D-8574-14E4AB84FC46}"/>
              </a:ext>
            </a:extLst>
          </p:cNvPr>
          <p:cNvSpPr>
            <a:spLocks noGrp="1"/>
          </p:cNvSpPr>
          <p:nvPr>
            <p:ph idx="1"/>
          </p:nvPr>
        </p:nvSpPr>
        <p:spPr>
          <a:xfrm>
            <a:off x="428721" y="1690688"/>
            <a:ext cx="6567824" cy="4351338"/>
          </a:xfrm>
        </p:spPr>
        <p:txBody>
          <a:bodyPr>
            <a:normAutofit fontScale="92500" lnSpcReduction="20000"/>
          </a:bodyPr>
          <a:lstStyle/>
          <a:p>
            <a:pPr marL="0" indent="0">
              <a:buNone/>
            </a:pPr>
            <a:r>
              <a:rPr lang="en-US" dirty="0"/>
              <a:t>Surface waters and aquifers can be contaminated by various chemicals, microbes, and radionuclides. </a:t>
            </a:r>
          </a:p>
          <a:p>
            <a:pPr marL="0" indent="0">
              <a:buNone/>
            </a:pPr>
            <a:endParaRPr lang="en-US" dirty="0"/>
          </a:p>
          <a:p>
            <a:pPr marL="0" indent="0">
              <a:buNone/>
            </a:pPr>
            <a:r>
              <a:rPr lang="en-US" dirty="0"/>
              <a:t>Disinfection of drinking water has dramatically reduced the prevalence of waterborne diseases (such as typhoid, cholera, and hepatitis) in the United States. </a:t>
            </a:r>
          </a:p>
          <a:p>
            <a:pPr marL="0" indent="0">
              <a:buNone/>
            </a:pPr>
            <a:endParaRPr lang="en-US" dirty="0"/>
          </a:p>
          <a:p>
            <a:pPr marL="0" indent="0">
              <a:buNone/>
            </a:pPr>
            <a:r>
              <a:rPr lang="en-US" dirty="0"/>
              <a:t>Other processes may also be used to treat drinking water depending on the characteristics of and contaminants in the source water.</a:t>
            </a:r>
          </a:p>
        </p:txBody>
      </p:sp>
      <p:pic>
        <p:nvPicPr>
          <p:cNvPr id="6" name="Picture 5">
            <a:extLst>
              <a:ext uri="{FF2B5EF4-FFF2-40B4-BE49-F238E27FC236}">
                <a16:creationId xmlns:a16="http://schemas.microsoft.com/office/drawing/2014/main" id="{33D3422A-1416-A549-80AA-AA5033909DB4}"/>
              </a:ext>
            </a:extLst>
          </p:cNvPr>
          <p:cNvPicPr>
            <a:picLocks noChangeAspect="1"/>
          </p:cNvPicPr>
          <p:nvPr/>
        </p:nvPicPr>
        <p:blipFill>
          <a:blip r:embed="rId3"/>
          <a:stretch>
            <a:fillRect/>
          </a:stretch>
        </p:blipFill>
        <p:spPr>
          <a:xfrm>
            <a:off x="7158407" y="1939637"/>
            <a:ext cx="4885725" cy="3452874"/>
          </a:xfrm>
          <a:prstGeom prst="rect">
            <a:avLst/>
          </a:prstGeom>
          <a:ln w="19050">
            <a:solidFill>
              <a:schemeClr val="tx1"/>
            </a:solidFill>
          </a:ln>
        </p:spPr>
      </p:pic>
      <p:sp>
        <p:nvSpPr>
          <p:cNvPr id="7" name="TextBox 6">
            <a:extLst>
              <a:ext uri="{FF2B5EF4-FFF2-40B4-BE49-F238E27FC236}">
                <a16:creationId xmlns:a16="http://schemas.microsoft.com/office/drawing/2014/main" id="{DE81664D-A8EC-4B45-A338-D964352082E8}"/>
              </a:ext>
            </a:extLst>
          </p:cNvPr>
          <p:cNvSpPr txBox="1"/>
          <p:nvPr/>
        </p:nvSpPr>
        <p:spPr>
          <a:xfrm>
            <a:off x="1747470" y="6495048"/>
            <a:ext cx="7341112" cy="369332"/>
          </a:xfrm>
          <a:prstGeom prst="rect">
            <a:avLst/>
          </a:prstGeom>
          <a:noFill/>
        </p:spPr>
        <p:txBody>
          <a:bodyPr wrap="none" rtlCol="0">
            <a:spAutoFit/>
          </a:bodyPr>
          <a:lstStyle/>
          <a:p>
            <a:r>
              <a:rPr lang="en-US" dirty="0"/>
              <a:t>Information from: https://</a:t>
            </a:r>
            <a:r>
              <a:rPr lang="en-US" dirty="0" err="1"/>
              <a:t>www.epa.gov</a:t>
            </a:r>
            <a:r>
              <a:rPr lang="en-US" dirty="0"/>
              <a:t>/report-environment/drinking-water</a:t>
            </a:r>
          </a:p>
        </p:txBody>
      </p:sp>
    </p:spTree>
    <p:extLst>
      <p:ext uri="{BB962C8B-B14F-4D97-AF65-F5344CB8AC3E}">
        <p14:creationId xmlns:p14="http://schemas.microsoft.com/office/powerpoint/2010/main" val="3697647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Drinking Water and Human Health</a:t>
            </a:r>
          </a:p>
        </p:txBody>
      </p:sp>
      <p:sp>
        <p:nvSpPr>
          <p:cNvPr id="2" name="Content Placeholder 1">
            <a:extLst>
              <a:ext uri="{FF2B5EF4-FFF2-40B4-BE49-F238E27FC236}">
                <a16:creationId xmlns:a16="http://schemas.microsoft.com/office/drawing/2014/main" id="{2E7120ED-CE51-D742-BFFB-749176F8B4A8}"/>
              </a:ext>
            </a:extLst>
          </p:cNvPr>
          <p:cNvSpPr>
            <a:spLocks noGrp="1"/>
          </p:cNvSpPr>
          <p:nvPr>
            <p:ph idx="1"/>
          </p:nvPr>
        </p:nvSpPr>
        <p:spPr>
          <a:xfrm>
            <a:off x="491836" y="2463560"/>
            <a:ext cx="5604164" cy="4351338"/>
          </a:xfrm>
        </p:spPr>
        <p:txBody>
          <a:bodyPr/>
          <a:lstStyle/>
          <a:p>
            <a:pPr marL="0" indent="0">
              <a:buNone/>
            </a:pPr>
            <a:r>
              <a:rPr lang="en-US" u="sng" dirty="0"/>
              <a:t>Common sources of drinking water contaminants:</a:t>
            </a:r>
          </a:p>
          <a:p>
            <a:r>
              <a:rPr lang="en-US" dirty="0"/>
              <a:t>Industry and agriculture</a:t>
            </a:r>
          </a:p>
          <a:p>
            <a:r>
              <a:rPr lang="en-US" dirty="0"/>
              <a:t>Human and animal waste</a:t>
            </a:r>
          </a:p>
          <a:p>
            <a:r>
              <a:rPr lang="en-US" dirty="0"/>
              <a:t>Treatment and distribution</a:t>
            </a:r>
          </a:p>
          <a:p>
            <a:r>
              <a:rPr lang="en-US" dirty="0"/>
              <a:t>Natural sources</a:t>
            </a:r>
          </a:p>
        </p:txBody>
      </p:sp>
      <p:sp>
        <p:nvSpPr>
          <p:cNvPr id="6" name="TextBox 5">
            <a:extLst>
              <a:ext uri="{FF2B5EF4-FFF2-40B4-BE49-F238E27FC236}">
                <a16:creationId xmlns:a16="http://schemas.microsoft.com/office/drawing/2014/main" id="{A40E745E-314F-1D43-8788-1216A603FD69}"/>
              </a:ext>
            </a:extLst>
          </p:cNvPr>
          <p:cNvSpPr txBox="1"/>
          <p:nvPr/>
        </p:nvSpPr>
        <p:spPr>
          <a:xfrm>
            <a:off x="1747470" y="6495048"/>
            <a:ext cx="7341112" cy="369332"/>
          </a:xfrm>
          <a:prstGeom prst="rect">
            <a:avLst/>
          </a:prstGeom>
          <a:noFill/>
        </p:spPr>
        <p:txBody>
          <a:bodyPr wrap="none" rtlCol="0">
            <a:spAutoFit/>
          </a:bodyPr>
          <a:lstStyle/>
          <a:p>
            <a:r>
              <a:rPr lang="en-US" dirty="0"/>
              <a:t>Information from: https://</a:t>
            </a:r>
            <a:r>
              <a:rPr lang="en-US" dirty="0" err="1"/>
              <a:t>www.epa.gov</a:t>
            </a:r>
            <a:r>
              <a:rPr lang="en-US" dirty="0"/>
              <a:t>/report-environment/drinking-water</a:t>
            </a:r>
          </a:p>
        </p:txBody>
      </p:sp>
      <p:pic>
        <p:nvPicPr>
          <p:cNvPr id="3" name="Picture 2">
            <a:extLst>
              <a:ext uri="{FF2B5EF4-FFF2-40B4-BE49-F238E27FC236}">
                <a16:creationId xmlns:a16="http://schemas.microsoft.com/office/drawing/2014/main" id="{E10AABDF-83DE-0549-A070-ED7AC07F7FED}"/>
              </a:ext>
            </a:extLst>
          </p:cNvPr>
          <p:cNvPicPr>
            <a:picLocks noChangeAspect="1"/>
          </p:cNvPicPr>
          <p:nvPr/>
        </p:nvPicPr>
        <p:blipFill>
          <a:blip r:embed="rId3"/>
          <a:stretch>
            <a:fillRect/>
          </a:stretch>
        </p:blipFill>
        <p:spPr>
          <a:xfrm>
            <a:off x="8246533" y="3554690"/>
            <a:ext cx="3544757" cy="2653029"/>
          </a:xfrm>
          <a:prstGeom prst="rect">
            <a:avLst/>
          </a:prstGeom>
          <a:ln w="19050">
            <a:solidFill>
              <a:schemeClr val="tx1"/>
            </a:solidFill>
          </a:ln>
        </p:spPr>
      </p:pic>
      <p:sp>
        <p:nvSpPr>
          <p:cNvPr id="7" name="TextBox 6">
            <a:extLst>
              <a:ext uri="{FF2B5EF4-FFF2-40B4-BE49-F238E27FC236}">
                <a16:creationId xmlns:a16="http://schemas.microsoft.com/office/drawing/2014/main" id="{707EBB2F-5CCA-1644-9570-CB305314B31B}"/>
              </a:ext>
            </a:extLst>
          </p:cNvPr>
          <p:cNvSpPr txBox="1"/>
          <p:nvPr/>
        </p:nvSpPr>
        <p:spPr>
          <a:xfrm>
            <a:off x="6903149" y="5653721"/>
            <a:ext cx="1523063" cy="553998"/>
          </a:xfrm>
          <a:prstGeom prst="rect">
            <a:avLst/>
          </a:prstGeom>
          <a:noFill/>
        </p:spPr>
        <p:txBody>
          <a:bodyPr wrap="square" rtlCol="0">
            <a:spAutoFit/>
          </a:bodyPr>
          <a:lstStyle/>
          <a:p>
            <a:r>
              <a:rPr lang="en-US" sz="1000" dirty="0"/>
              <a:t>Photo credit: Simon Carey / Dog Poop Bin, Western Lawns</a:t>
            </a:r>
          </a:p>
        </p:txBody>
      </p:sp>
      <p:pic>
        <p:nvPicPr>
          <p:cNvPr id="8" name="Picture 7">
            <a:extLst>
              <a:ext uri="{FF2B5EF4-FFF2-40B4-BE49-F238E27FC236}">
                <a16:creationId xmlns:a16="http://schemas.microsoft.com/office/drawing/2014/main" id="{B538A9DE-0C25-2C42-B4B6-4457C67E5C17}"/>
              </a:ext>
            </a:extLst>
          </p:cNvPr>
          <p:cNvPicPr>
            <a:picLocks noChangeAspect="1"/>
          </p:cNvPicPr>
          <p:nvPr/>
        </p:nvPicPr>
        <p:blipFill>
          <a:blip r:embed="rId4"/>
          <a:stretch>
            <a:fillRect/>
          </a:stretch>
        </p:blipFill>
        <p:spPr>
          <a:xfrm>
            <a:off x="5951221" y="1382460"/>
            <a:ext cx="3282140" cy="1993900"/>
          </a:xfrm>
          <a:prstGeom prst="rect">
            <a:avLst/>
          </a:prstGeom>
          <a:ln w="19050">
            <a:solidFill>
              <a:schemeClr val="tx1"/>
            </a:solidFill>
          </a:ln>
        </p:spPr>
      </p:pic>
      <p:sp>
        <p:nvSpPr>
          <p:cNvPr id="9" name="TextBox 8">
            <a:extLst>
              <a:ext uri="{FF2B5EF4-FFF2-40B4-BE49-F238E27FC236}">
                <a16:creationId xmlns:a16="http://schemas.microsoft.com/office/drawing/2014/main" id="{EC0AA0CC-5811-AF44-9B39-A5D7E9C65381}"/>
              </a:ext>
            </a:extLst>
          </p:cNvPr>
          <p:cNvSpPr txBox="1"/>
          <p:nvPr/>
        </p:nvSpPr>
        <p:spPr>
          <a:xfrm>
            <a:off x="9233361" y="1382460"/>
            <a:ext cx="3048000" cy="707886"/>
          </a:xfrm>
          <a:prstGeom prst="rect">
            <a:avLst/>
          </a:prstGeom>
          <a:noFill/>
        </p:spPr>
        <p:txBody>
          <a:bodyPr wrap="square" rtlCol="0">
            <a:spAutoFit/>
          </a:bodyPr>
          <a:lstStyle/>
          <a:p>
            <a:r>
              <a:rPr lang="en-US" sz="1000" dirty="0"/>
              <a:t>Photo credit:</a:t>
            </a:r>
          </a:p>
          <a:p>
            <a:r>
              <a:rPr lang="en-US" sz="1000" dirty="0" err="1"/>
              <a:t>Zeynel</a:t>
            </a:r>
            <a:r>
              <a:rPr lang="en-US" sz="1000" dirty="0"/>
              <a:t> </a:t>
            </a:r>
            <a:r>
              <a:rPr lang="en-US" sz="1000" dirty="0" err="1"/>
              <a:t>Cebeci</a:t>
            </a:r>
            <a:r>
              <a:rPr lang="en-US" sz="1000" dirty="0"/>
              <a:t>, CC BY-SA 4.0 &lt;https://</a:t>
            </a:r>
            <a:r>
              <a:rPr lang="en-US" sz="1000" dirty="0" err="1"/>
              <a:t>creativecommons.org</a:t>
            </a:r>
            <a:r>
              <a:rPr lang="en-US" sz="1000" dirty="0"/>
              <a:t>/licenses/by-</a:t>
            </a:r>
            <a:r>
              <a:rPr lang="en-US" sz="1000" dirty="0" err="1"/>
              <a:t>sa</a:t>
            </a:r>
            <a:r>
              <a:rPr lang="en-US" sz="1000" dirty="0"/>
              <a:t>/4.0&gt;, </a:t>
            </a:r>
          </a:p>
          <a:p>
            <a:r>
              <a:rPr lang="en-US" sz="1000" dirty="0"/>
              <a:t>via Wikimedia Commons</a:t>
            </a:r>
          </a:p>
        </p:txBody>
      </p:sp>
    </p:spTree>
    <p:extLst>
      <p:ext uri="{BB962C8B-B14F-4D97-AF65-F5344CB8AC3E}">
        <p14:creationId xmlns:p14="http://schemas.microsoft.com/office/powerpoint/2010/main" val="3881264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Drinking Water and Human Health</a:t>
            </a:r>
          </a:p>
        </p:txBody>
      </p:sp>
      <p:sp>
        <p:nvSpPr>
          <p:cNvPr id="2" name="Content Placeholder 1">
            <a:extLst>
              <a:ext uri="{FF2B5EF4-FFF2-40B4-BE49-F238E27FC236}">
                <a16:creationId xmlns:a16="http://schemas.microsoft.com/office/drawing/2014/main" id="{F3EC7179-6047-A949-A33E-E9226A9AD610}"/>
              </a:ext>
            </a:extLst>
          </p:cNvPr>
          <p:cNvSpPr>
            <a:spLocks noGrp="1"/>
          </p:cNvSpPr>
          <p:nvPr>
            <p:ph idx="1"/>
          </p:nvPr>
        </p:nvSpPr>
        <p:spPr>
          <a:xfrm>
            <a:off x="6011333" y="1690688"/>
            <a:ext cx="5780617" cy="4351338"/>
          </a:xfrm>
        </p:spPr>
        <p:txBody>
          <a:bodyPr>
            <a:normAutofit fontScale="92500" lnSpcReduction="20000"/>
          </a:bodyPr>
          <a:lstStyle/>
          <a:p>
            <a:pPr marL="0" indent="0">
              <a:buNone/>
            </a:pPr>
            <a:r>
              <a:rPr lang="en-US" dirty="0"/>
              <a:t>If drinking water contains unsafe levels of contaminants, it can cause health effects, such as gastrointestinal illnesses, nervous system or reproductive effects, and chronic diseases such as cancer. </a:t>
            </a:r>
          </a:p>
          <a:p>
            <a:pPr marL="0" indent="0">
              <a:buNone/>
            </a:pPr>
            <a:endParaRPr lang="en-US" dirty="0"/>
          </a:p>
          <a:p>
            <a:pPr marL="0" indent="0">
              <a:buNone/>
            </a:pPr>
            <a:r>
              <a:rPr lang="en-US" u="sng" dirty="0"/>
              <a:t>The main two types of effects include:</a:t>
            </a:r>
          </a:p>
          <a:p>
            <a:r>
              <a:rPr lang="en-US" dirty="0"/>
              <a:t>Health effects of chemical exposure (ex: lead in the Flint Water Crisis)</a:t>
            </a:r>
          </a:p>
          <a:p>
            <a:r>
              <a:rPr lang="en-US" dirty="0"/>
              <a:t>Health effects of consuming water with disease causing microbes (ex: typhoid fever or cholera) </a:t>
            </a:r>
          </a:p>
        </p:txBody>
      </p:sp>
      <p:sp>
        <p:nvSpPr>
          <p:cNvPr id="3" name="TextBox 2">
            <a:extLst>
              <a:ext uri="{FF2B5EF4-FFF2-40B4-BE49-F238E27FC236}">
                <a16:creationId xmlns:a16="http://schemas.microsoft.com/office/drawing/2014/main" id="{76D3B9CC-D727-8D47-BE79-B9ADF9EDE5E0}"/>
              </a:ext>
            </a:extLst>
          </p:cNvPr>
          <p:cNvSpPr txBox="1"/>
          <p:nvPr/>
        </p:nvSpPr>
        <p:spPr>
          <a:xfrm>
            <a:off x="228600" y="3790398"/>
            <a:ext cx="1600200" cy="861774"/>
          </a:xfrm>
          <a:prstGeom prst="rect">
            <a:avLst/>
          </a:prstGeom>
          <a:noFill/>
        </p:spPr>
        <p:txBody>
          <a:bodyPr wrap="square" rtlCol="0">
            <a:spAutoFit/>
          </a:bodyPr>
          <a:lstStyle/>
          <a:p>
            <a:r>
              <a:rPr lang="en-US" sz="1000" dirty="0"/>
              <a:t>Mark Dixon from Pittsburgh, PA, CC BY 2.0 &lt;https://</a:t>
            </a:r>
            <a:r>
              <a:rPr lang="en-US" sz="1000" dirty="0" err="1"/>
              <a:t>creativecommons.org</a:t>
            </a:r>
            <a:r>
              <a:rPr lang="en-US" sz="1000" dirty="0"/>
              <a:t>/licenses/by/2.0&gt;, </a:t>
            </a:r>
          </a:p>
          <a:p>
            <a:r>
              <a:rPr lang="en-US" sz="1000" dirty="0"/>
              <a:t>via Wikimedia Commons</a:t>
            </a:r>
          </a:p>
        </p:txBody>
      </p:sp>
      <p:pic>
        <p:nvPicPr>
          <p:cNvPr id="7" name="Picture 6">
            <a:extLst>
              <a:ext uri="{FF2B5EF4-FFF2-40B4-BE49-F238E27FC236}">
                <a16:creationId xmlns:a16="http://schemas.microsoft.com/office/drawing/2014/main" id="{8BAB7DC4-50D8-EB4D-A8E0-A50EEFAD39D2}"/>
              </a:ext>
            </a:extLst>
          </p:cNvPr>
          <p:cNvPicPr>
            <a:picLocks noChangeAspect="1"/>
          </p:cNvPicPr>
          <p:nvPr/>
        </p:nvPicPr>
        <p:blipFill>
          <a:blip r:embed="rId3"/>
          <a:stretch>
            <a:fillRect/>
          </a:stretch>
        </p:blipFill>
        <p:spPr>
          <a:xfrm>
            <a:off x="355600" y="1577085"/>
            <a:ext cx="3318933" cy="2213313"/>
          </a:xfrm>
          <a:prstGeom prst="rect">
            <a:avLst/>
          </a:prstGeom>
          <a:solidFill>
            <a:schemeClr val="accent4">
              <a:lumMod val="20000"/>
              <a:lumOff val="80000"/>
            </a:schemeClr>
          </a:solidFill>
          <a:ln w="19050">
            <a:solidFill>
              <a:schemeClr val="tx1"/>
            </a:solidFill>
          </a:ln>
        </p:spPr>
      </p:pic>
      <p:sp>
        <p:nvSpPr>
          <p:cNvPr id="8" name="TextBox 7">
            <a:extLst>
              <a:ext uri="{FF2B5EF4-FFF2-40B4-BE49-F238E27FC236}">
                <a16:creationId xmlns:a16="http://schemas.microsoft.com/office/drawing/2014/main" id="{CEC146A0-918C-DE44-B1DA-3C01B310D785}"/>
              </a:ext>
            </a:extLst>
          </p:cNvPr>
          <p:cNvSpPr txBox="1"/>
          <p:nvPr/>
        </p:nvSpPr>
        <p:spPr>
          <a:xfrm>
            <a:off x="1828800" y="6336384"/>
            <a:ext cx="3558988" cy="400110"/>
          </a:xfrm>
          <a:prstGeom prst="rect">
            <a:avLst/>
          </a:prstGeom>
          <a:noFill/>
        </p:spPr>
        <p:txBody>
          <a:bodyPr wrap="none" rtlCol="0">
            <a:spAutoFit/>
          </a:bodyPr>
          <a:lstStyle/>
          <a:p>
            <a:r>
              <a:rPr lang="en-US" sz="1000" dirty="0"/>
              <a:t>Sanatory Committee, under the sanction of the Medical Counsel,</a:t>
            </a:r>
          </a:p>
          <a:p>
            <a:r>
              <a:rPr lang="en-US" sz="1000" dirty="0"/>
              <a:t> in New York City, Public domain, via Wikimedia Commons</a:t>
            </a:r>
          </a:p>
        </p:txBody>
      </p:sp>
      <p:pic>
        <p:nvPicPr>
          <p:cNvPr id="9" name="Picture 8">
            <a:extLst>
              <a:ext uri="{FF2B5EF4-FFF2-40B4-BE49-F238E27FC236}">
                <a16:creationId xmlns:a16="http://schemas.microsoft.com/office/drawing/2014/main" id="{F3C1F089-CA11-FA40-BE2E-0C20BC74D4C8}"/>
              </a:ext>
            </a:extLst>
          </p:cNvPr>
          <p:cNvPicPr>
            <a:picLocks noChangeAspect="1"/>
          </p:cNvPicPr>
          <p:nvPr/>
        </p:nvPicPr>
        <p:blipFill>
          <a:blip r:embed="rId4"/>
          <a:stretch>
            <a:fillRect/>
          </a:stretch>
        </p:blipFill>
        <p:spPr>
          <a:xfrm>
            <a:off x="1928283" y="3989175"/>
            <a:ext cx="3459505" cy="2347209"/>
          </a:xfrm>
          <a:prstGeom prst="rect">
            <a:avLst/>
          </a:prstGeom>
          <a:solidFill>
            <a:schemeClr val="accent4">
              <a:lumMod val="20000"/>
              <a:lumOff val="80000"/>
            </a:schemeClr>
          </a:solidFill>
          <a:ln w="19050">
            <a:solidFill>
              <a:schemeClr val="tx1"/>
            </a:solidFill>
          </a:ln>
        </p:spPr>
      </p:pic>
      <p:sp>
        <p:nvSpPr>
          <p:cNvPr id="10" name="TextBox 9">
            <a:extLst>
              <a:ext uri="{FF2B5EF4-FFF2-40B4-BE49-F238E27FC236}">
                <a16:creationId xmlns:a16="http://schemas.microsoft.com/office/drawing/2014/main" id="{F5A31E48-FF3E-4A43-97B0-C8FF27CBE0D8}"/>
              </a:ext>
            </a:extLst>
          </p:cNvPr>
          <p:cNvSpPr txBox="1"/>
          <p:nvPr/>
        </p:nvSpPr>
        <p:spPr>
          <a:xfrm>
            <a:off x="6131554" y="6165502"/>
            <a:ext cx="5660396" cy="646331"/>
          </a:xfrm>
          <a:prstGeom prst="rect">
            <a:avLst/>
          </a:prstGeom>
          <a:noFill/>
        </p:spPr>
        <p:txBody>
          <a:bodyPr wrap="none" rtlCol="0">
            <a:spAutoFit/>
          </a:bodyPr>
          <a:lstStyle/>
          <a:p>
            <a:r>
              <a:rPr lang="en-US" dirty="0"/>
              <a:t>Information from:</a:t>
            </a:r>
          </a:p>
          <a:p>
            <a:r>
              <a:rPr lang="en-US" dirty="0"/>
              <a:t> https://</a:t>
            </a:r>
            <a:r>
              <a:rPr lang="en-US" dirty="0" err="1"/>
              <a:t>www.epa.gov</a:t>
            </a:r>
            <a:r>
              <a:rPr lang="en-US" dirty="0"/>
              <a:t>/report-environment/drinking-water</a:t>
            </a:r>
          </a:p>
        </p:txBody>
      </p:sp>
    </p:spTree>
    <p:extLst>
      <p:ext uri="{BB962C8B-B14F-4D97-AF65-F5344CB8AC3E}">
        <p14:creationId xmlns:p14="http://schemas.microsoft.com/office/powerpoint/2010/main" val="765114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Disease-causing Microbes in Drinking Water</a:t>
            </a:r>
          </a:p>
        </p:txBody>
      </p:sp>
      <p:sp>
        <p:nvSpPr>
          <p:cNvPr id="2" name="Content Placeholder 1">
            <a:extLst>
              <a:ext uri="{FF2B5EF4-FFF2-40B4-BE49-F238E27FC236}">
                <a16:creationId xmlns:a16="http://schemas.microsoft.com/office/drawing/2014/main" id="{FA389DD3-3788-B948-BEB1-8D996B525506}"/>
              </a:ext>
            </a:extLst>
          </p:cNvPr>
          <p:cNvSpPr>
            <a:spLocks noGrp="1"/>
          </p:cNvSpPr>
          <p:nvPr>
            <p:ph idx="1"/>
          </p:nvPr>
        </p:nvSpPr>
        <p:spPr>
          <a:xfrm>
            <a:off x="1219971" y="1914009"/>
            <a:ext cx="10515600" cy="4351338"/>
          </a:xfrm>
        </p:spPr>
        <p:txBody>
          <a:bodyPr/>
          <a:lstStyle/>
          <a:p>
            <a:r>
              <a:rPr lang="en-US" dirty="0"/>
              <a:t>In this activity, you will become an expert on a particular disease-causing microbe that can be found in drinking water. </a:t>
            </a:r>
          </a:p>
          <a:p>
            <a:endParaRPr lang="en-US" dirty="0"/>
          </a:p>
          <a:p>
            <a:r>
              <a:rPr lang="en-US" dirty="0"/>
              <a:t>You will read an overview about the microbe, and then create a poster to share key fact about your microbe with the rest of the class. </a:t>
            </a:r>
          </a:p>
        </p:txBody>
      </p:sp>
    </p:spTree>
    <p:extLst>
      <p:ext uri="{BB962C8B-B14F-4D97-AF65-F5344CB8AC3E}">
        <p14:creationId xmlns:p14="http://schemas.microsoft.com/office/powerpoint/2010/main" val="54998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Disease-causing Microbes in Drinking Water</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rmAutofit/>
          </a:bodyPr>
          <a:lstStyle/>
          <a:p>
            <a:pPr marL="0" indent="0">
              <a:buNone/>
            </a:pPr>
            <a:r>
              <a:rPr lang="en-US" u="sng" dirty="0"/>
              <a:t>What your poster should include:</a:t>
            </a:r>
          </a:p>
          <a:p>
            <a:pPr lvl="1"/>
            <a:r>
              <a:rPr lang="en-US" dirty="0"/>
              <a:t>Name of the disease</a:t>
            </a:r>
          </a:p>
          <a:p>
            <a:pPr lvl="1"/>
            <a:r>
              <a:rPr lang="en-US" dirty="0"/>
              <a:t>Name of the bacteria or virus that causes the disease (sometimes this is the same as the name of the disease)</a:t>
            </a:r>
          </a:p>
          <a:p>
            <a:pPr lvl="1"/>
            <a:r>
              <a:rPr lang="en-US" dirty="0"/>
              <a:t>Picture or diagram of the disease organism </a:t>
            </a:r>
          </a:p>
          <a:p>
            <a:pPr lvl="1"/>
            <a:r>
              <a:rPr lang="en-US" dirty="0"/>
              <a:t>Symptoms of the disease/how long the disease lasts</a:t>
            </a:r>
          </a:p>
          <a:p>
            <a:pPr lvl="1"/>
            <a:r>
              <a:rPr lang="en-US" dirty="0"/>
              <a:t>Method of transmission</a:t>
            </a:r>
          </a:p>
          <a:p>
            <a:pPr lvl="1"/>
            <a:r>
              <a:rPr lang="en-US" dirty="0"/>
              <a:t>Prevalence in the world/recent outbreaks</a:t>
            </a:r>
          </a:p>
          <a:p>
            <a:pPr lvl="1"/>
            <a:r>
              <a:rPr lang="en-US" dirty="0"/>
              <a:t>How it can be removed from the water supply</a:t>
            </a:r>
          </a:p>
          <a:p>
            <a:pPr lvl="1"/>
            <a:r>
              <a:rPr lang="en-US" dirty="0"/>
              <a:t>Any other facts you want to include! Be creative! </a:t>
            </a:r>
          </a:p>
        </p:txBody>
      </p:sp>
    </p:spTree>
    <p:extLst>
      <p:ext uri="{BB962C8B-B14F-4D97-AF65-F5344CB8AC3E}">
        <p14:creationId xmlns:p14="http://schemas.microsoft.com/office/powerpoint/2010/main" val="336323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284018" y="140276"/>
            <a:ext cx="10515600" cy="1325563"/>
          </a:xfrm>
        </p:spPr>
        <p:txBody>
          <a:bodyPr/>
          <a:lstStyle/>
          <a:p>
            <a:r>
              <a:rPr lang="en-US" b="1" dirty="0"/>
              <a:t>Disease-causing Microbes in Drinking Water</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rmAutofit/>
          </a:bodyPr>
          <a:lstStyle/>
          <a:p>
            <a:pPr marL="0" indent="0">
              <a:buNone/>
            </a:pPr>
            <a:r>
              <a:rPr lang="en-US" u="sng" dirty="0"/>
              <a:t>The microbes/diseases to choose from! </a:t>
            </a:r>
          </a:p>
          <a:p>
            <a:pPr marL="514350" indent="-514350">
              <a:buFont typeface="+mj-lt"/>
              <a:buAutoNum type="arabicPeriod"/>
            </a:pPr>
            <a:r>
              <a:rPr lang="en-US" dirty="0"/>
              <a:t>Campylobacter</a:t>
            </a:r>
          </a:p>
          <a:p>
            <a:pPr marL="514350" indent="-514350">
              <a:buFont typeface="+mj-lt"/>
              <a:buAutoNum type="arabicPeriod"/>
            </a:pPr>
            <a:r>
              <a:rPr lang="en-US" dirty="0"/>
              <a:t>Cryptosporidium</a:t>
            </a:r>
          </a:p>
          <a:p>
            <a:pPr marL="514350" indent="-514350">
              <a:buFont typeface="+mj-lt"/>
              <a:buAutoNum type="arabicPeriod"/>
            </a:pPr>
            <a:r>
              <a:rPr lang="en-US" dirty="0"/>
              <a:t>E. coli</a:t>
            </a:r>
          </a:p>
          <a:p>
            <a:pPr marL="514350" indent="-514350">
              <a:buFont typeface="+mj-lt"/>
              <a:buAutoNum type="arabicPeriod"/>
            </a:pPr>
            <a:r>
              <a:rPr lang="en-US" dirty="0"/>
              <a:t>Giardia</a:t>
            </a:r>
          </a:p>
          <a:p>
            <a:pPr marL="514350" indent="-514350">
              <a:buFont typeface="+mj-lt"/>
              <a:buAutoNum type="arabicPeriod"/>
            </a:pPr>
            <a:r>
              <a:rPr lang="en-US" dirty="0"/>
              <a:t>Hepatitis A</a:t>
            </a:r>
          </a:p>
          <a:p>
            <a:pPr marL="514350" indent="-514350">
              <a:buFont typeface="+mj-lt"/>
              <a:buAutoNum type="arabicPeriod"/>
            </a:pPr>
            <a:r>
              <a:rPr lang="en-US" dirty="0"/>
              <a:t>Shigella</a:t>
            </a:r>
          </a:p>
        </p:txBody>
      </p:sp>
    </p:spTree>
    <p:extLst>
      <p:ext uri="{BB962C8B-B14F-4D97-AF65-F5344CB8AC3E}">
        <p14:creationId xmlns:p14="http://schemas.microsoft.com/office/powerpoint/2010/main" val="40772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Disease-causing Microbes in Drinking Water</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rmAutofit/>
          </a:bodyPr>
          <a:lstStyle/>
          <a:p>
            <a:pPr marL="0" indent="0">
              <a:buNone/>
            </a:pPr>
            <a:r>
              <a:rPr lang="en-US" u="sng" dirty="0"/>
              <a:t>What your poster should include:</a:t>
            </a:r>
          </a:p>
          <a:p>
            <a:pPr lvl="1"/>
            <a:r>
              <a:rPr lang="en-US" dirty="0"/>
              <a:t>Name of the disease</a:t>
            </a:r>
          </a:p>
          <a:p>
            <a:pPr lvl="1"/>
            <a:r>
              <a:rPr lang="en-US" dirty="0"/>
              <a:t>Name of the bacteria or virus that causes the disease (sometimes this is the same as the name of the disease)</a:t>
            </a:r>
          </a:p>
          <a:p>
            <a:pPr lvl="1"/>
            <a:r>
              <a:rPr lang="en-US" dirty="0"/>
              <a:t>Picture or diagram of the disease organism </a:t>
            </a:r>
          </a:p>
          <a:p>
            <a:pPr lvl="1"/>
            <a:r>
              <a:rPr lang="en-US" dirty="0"/>
              <a:t>Symptoms of the disease/how long the disease lasts</a:t>
            </a:r>
          </a:p>
          <a:p>
            <a:pPr lvl="1"/>
            <a:r>
              <a:rPr lang="en-US" dirty="0"/>
              <a:t>Method of transmission</a:t>
            </a:r>
          </a:p>
          <a:p>
            <a:pPr lvl="1"/>
            <a:r>
              <a:rPr lang="en-US" dirty="0"/>
              <a:t>Prevalence in the world/recent outbreaks</a:t>
            </a:r>
          </a:p>
          <a:p>
            <a:pPr lvl="1"/>
            <a:r>
              <a:rPr lang="en-US" dirty="0"/>
              <a:t>How it can be removed from the water supply</a:t>
            </a:r>
          </a:p>
          <a:p>
            <a:pPr lvl="1"/>
            <a:r>
              <a:rPr lang="en-US" dirty="0"/>
              <a:t>Any other facts you want to include! Be creative! </a:t>
            </a:r>
          </a:p>
        </p:txBody>
      </p:sp>
      <p:sp>
        <p:nvSpPr>
          <p:cNvPr id="6" name="TextBox 5">
            <a:extLst>
              <a:ext uri="{FF2B5EF4-FFF2-40B4-BE49-F238E27FC236}">
                <a16:creationId xmlns:a16="http://schemas.microsoft.com/office/drawing/2014/main" id="{FA4FDFF1-E265-B748-8E80-0B0430DCA29D}"/>
              </a:ext>
            </a:extLst>
          </p:cNvPr>
          <p:cNvSpPr txBox="1"/>
          <p:nvPr/>
        </p:nvSpPr>
        <p:spPr>
          <a:xfrm>
            <a:off x="8693728" y="3328033"/>
            <a:ext cx="2930236" cy="3046988"/>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2400" b="1" dirty="0"/>
              <a:t>You will have ~40 min to read your fact sheet an create your poster.</a:t>
            </a:r>
          </a:p>
          <a:p>
            <a:pPr algn="ctr"/>
            <a:endParaRPr lang="en-US" sz="2400" b="1" dirty="0"/>
          </a:p>
          <a:p>
            <a:pPr algn="ctr"/>
            <a:r>
              <a:rPr lang="en-US" sz="2400" b="1" dirty="0"/>
              <a:t>Each person/group will have  4 min to present!</a:t>
            </a:r>
          </a:p>
        </p:txBody>
      </p:sp>
    </p:spTree>
    <p:extLst>
      <p:ext uri="{BB962C8B-B14F-4D97-AF65-F5344CB8AC3E}">
        <p14:creationId xmlns:p14="http://schemas.microsoft.com/office/powerpoint/2010/main" val="383583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2290695"/>
            <a:ext cx="5918200" cy="4351338"/>
          </a:xfrm>
        </p:spPr>
        <p:txBody>
          <a:bodyPr>
            <a:normAutofit/>
          </a:bodyPr>
          <a:lstStyle/>
          <a:p>
            <a:r>
              <a:rPr lang="en-US" sz="3000" dirty="0"/>
              <a:t>We are first going to listen to a song by Jon Connor and then answer some questions about the song….</a:t>
            </a:r>
          </a:p>
          <a:p>
            <a:endParaRPr lang="en-US" sz="3000" dirty="0"/>
          </a:p>
          <a:p>
            <a:r>
              <a:rPr lang="en-US" sz="3000" dirty="0">
                <a:hlinkClick r:id="rId2"/>
              </a:rPr>
              <a:t>https://</a:t>
            </a:r>
            <a:r>
              <a:rPr lang="en-US" sz="3000" dirty="0" err="1">
                <a:hlinkClick r:id="rId2"/>
              </a:rPr>
              <a:t>www.youtube.com</a:t>
            </a:r>
            <a:r>
              <a:rPr lang="en-US" sz="3000" dirty="0">
                <a:hlinkClick r:id="rId2"/>
              </a:rPr>
              <a:t>/</a:t>
            </a:r>
            <a:r>
              <a:rPr lang="en-US" sz="3000" dirty="0" err="1">
                <a:hlinkClick r:id="rId2"/>
              </a:rPr>
              <a:t>watch?v</a:t>
            </a:r>
            <a:r>
              <a:rPr lang="en-US" sz="3000" dirty="0">
                <a:hlinkClick r:id="rId2"/>
              </a:rPr>
              <a:t>=EsmoxpWfi80</a:t>
            </a:r>
            <a:endParaRPr lang="en-US" sz="3000" dirty="0"/>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“Fresh Water for Flint” by Jon Connor – Song Analysis</a:t>
            </a:r>
          </a:p>
        </p:txBody>
      </p:sp>
      <p:pic>
        <p:nvPicPr>
          <p:cNvPr id="2" name="Picture 1">
            <a:extLst>
              <a:ext uri="{FF2B5EF4-FFF2-40B4-BE49-F238E27FC236}">
                <a16:creationId xmlns:a16="http://schemas.microsoft.com/office/drawing/2014/main" id="{016D1E3D-5AE2-514D-85B9-4B38466D9DAF}"/>
              </a:ext>
            </a:extLst>
          </p:cNvPr>
          <p:cNvPicPr>
            <a:picLocks noChangeAspect="1"/>
          </p:cNvPicPr>
          <p:nvPr/>
        </p:nvPicPr>
        <p:blipFill>
          <a:blip r:embed="rId3"/>
          <a:stretch>
            <a:fillRect/>
          </a:stretch>
        </p:blipFill>
        <p:spPr>
          <a:xfrm>
            <a:off x="6900333" y="2150532"/>
            <a:ext cx="4591756" cy="3443817"/>
          </a:xfrm>
          <a:prstGeom prst="rect">
            <a:avLst/>
          </a:prstGeom>
          <a:ln w="19050">
            <a:solidFill>
              <a:schemeClr val="tx1"/>
            </a:solidFill>
          </a:ln>
        </p:spPr>
      </p:pic>
      <p:sp>
        <p:nvSpPr>
          <p:cNvPr id="4" name="TextBox 3">
            <a:extLst>
              <a:ext uri="{FF2B5EF4-FFF2-40B4-BE49-F238E27FC236}">
                <a16:creationId xmlns:a16="http://schemas.microsoft.com/office/drawing/2014/main" id="{E3FCE8E2-8EFF-FC45-B6DD-BE73963F6786}"/>
              </a:ext>
            </a:extLst>
          </p:cNvPr>
          <p:cNvSpPr txBox="1"/>
          <p:nvPr/>
        </p:nvSpPr>
        <p:spPr>
          <a:xfrm>
            <a:off x="6900333" y="5594349"/>
            <a:ext cx="3422732" cy="400110"/>
          </a:xfrm>
          <a:prstGeom prst="rect">
            <a:avLst/>
          </a:prstGeom>
          <a:noFill/>
        </p:spPr>
        <p:txBody>
          <a:bodyPr wrap="none" rtlCol="0">
            <a:spAutoFit/>
          </a:bodyPr>
          <a:lstStyle/>
          <a:p>
            <a:r>
              <a:rPr lang="en-US" sz="1000" dirty="0"/>
              <a:t>Photo credit By </a:t>
            </a:r>
            <a:r>
              <a:rPr lang="en-US" sz="1000" dirty="0" err="1"/>
              <a:t>SpartanMac</a:t>
            </a:r>
            <a:r>
              <a:rPr lang="en-US" sz="1000" dirty="0"/>
              <a:t> - Own work, CC BY-SA 3.0, </a:t>
            </a:r>
          </a:p>
          <a:p>
            <a:r>
              <a:rPr lang="en-US" sz="1000" dirty="0"/>
              <a:t>https://</a:t>
            </a:r>
            <a:r>
              <a:rPr lang="en-US" sz="1000" dirty="0" err="1"/>
              <a:t>commons.wikimedia.org</a:t>
            </a:r>
            <a:r>
              <a:rPr lang="en-US" sz="1000" dirty="0"/>
              <a:t>/w/</a:t>
            </a:r>
            <a:r>
              <a:rPr lang="en-US" sz="1000" dirty="0" err="1"/>
              <a:t>index.php?curid</a:t>
            </a:r>
            <a:r>
              <a:rPr lang="en-US" sz="1000" dirty="0"/>
              <a:t>=7818112</a:t>
            </a:r>
          </a:p>
        </p:txBody>
      </p:sp>
    </p:spTree>
    <p:extLst>
      <p:ext uri="{BB962C8B-B14F-4D97-AF65-F5344CB8AC3E}">
        <p14:creationId xmlns:p14="http://schemas.microsoft.com/office/powerpoint/2010/main" val="114185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a:t>Disease-causing Microbes in Drinking Water</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rmAutofit/>
          </a:bodyPr>
          <a:lstStyle/>
          <a:p>
            <a:pPr marL="0" indent="0">
              <a:buNone/>
            </a:pPr>
            <a:r>
              <a:rPr lang="en-US" u="sng" dirty="0"/>
              <a:t>Presentations:</a:t>
            </a:r>
          </a:p>
          <a:p>
            <a:r>
              <a:rPr lang="en-US" dirty="0"/>
              <a:t>Each person/group will have 4 min to present. </a:t>
            </a:r>
          </a:p>
          <a:p>
            <a:r>
              <a:rPr lang="en-US" dirty="0"/>
              <a:t>Make sure to give each presenter your upmost respect !</a:t>
            </a:r>
          </a:p>
          <a:p>
            <a:r>
              <a:rPr lang="en-US" b="1" dirty="0"/>
              <a:t>For each presentation (other than yourself), write down two facts about the disease/microbe on your lesson worksheet. </a:t>
            </a:r>
          </a:p>
        </p:txBody>
      </p:sp>
    </p:spTree>
    <p:extLst>
      <p:ext uri="{BB962C8B-B14F-4D97-AF65-F5344CB8AC3E}">
        <p14:creationId xmlns:p14="http://schemas.microsoft.com/office/powerpoint/2010/main" val="3692276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79D4-A0B6-FF47-8660-97312C2B238B}"/>
              </a:ext>
            </a:extLst>
          </p:cNvPr>
          <p:cNvSpPr>
            <a:spLocks noGrp="1"/>
          </p:cNvSpPr>
          <p:nvPr>
            <p:ph type="title"/>
          </p:nvPr>
        </p:nvSpPr>
        <p:spPr/>
        <p:txBody>
          <a:bodyPr/>
          <a:lstStyle/>
          <a:p>
            <a:r>
              <a:rPr lang="en-US" b="1" dirty="0"/>
              <a:t>Closing Activity</a:t>
            </a:r>
          </a:p>
        </p:txBody>
      </p:sp>
      <p:sp>
        <p:nvSpPr>
          <p:cNvPr id="4" name="Content Placeholder 2">
            <a:extLst>
              <a:ext uri="{FF2B5EF4-FFF2-40B4-BE49-F238E27FC236}">
                <a16:creationId xmlns:a16="http://schemas.microsoft.com/office/drawing/2014/main" id="{3F2A18BA-4637-B54D-81DA-57F885DD42B8}"/>
              </a:ext>
            </a:extLst>
          </p:cNvPr>
          <p:cNvSpPr txBox="1">
            <a:spLocks/>
          </p:cNvSpPr>
          <p:nvPr/>
        </p:nvSpPr>
        <p:spPr>
          <a:xfrm>
            <a:off x="1075267"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u="sng" dirty="0"/>
              <a:t>Instructions:</a:t>
            </a:r>
          </a:p>
          <a:p>
            <a:pPr marL="514350" indent="-514350">
              <a:buFont typeface="+mj-lt"/>
              <a:buAutoNum type="arabicPeriod"/>
            </a:pPr>
            <a:r>
              <a:rPr lang="en-US" sz="3000" dirty="0"/>
              <a:t>Write your response to the questions on the paper.</a:t>
            </a:r>
          </a:p>
        </p:txBody>
      </p:sp>
    </p:spTree>
    <p:extLst>
      <p:ext uri="{BB962C8B-B14F-4D97-AF65-F5344CB8AC3E}">
        <p14:creationId xmlns:p14="http://schemas.microsoft.com/office/powerpoint/2010/main" val="298907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79D4-A0B6-FF47-8660-97312C2B238B}"/>
              </a:ext>
            </a:extLst>
          </p:cNvPr>
          <p:cNvSpPr>
            <a:spLocks noGrp="1"/>
          </p:cNvSpPr>
          <p:nvPr>
            <p:ph type="title"/>
          </p:nvPr>
        </p:nvSpPr>
        <p:spPr/>
        <p:txBody>
          <a:bodyPr/>
          <a:lstStyle/>
          <a:p>
            <a:r>
              <a:rPr lang="en-US" b="1" dirty="0"/>
              <a:t>Closing Activity</a:t>
            </a:r>
          </a:p>
        </p:txBody>
      </p:sp>
      <p:sp>
        <p:nvSpPr>
          <p:cNvPr id="3" name="Content Placeholder 2">
            <a:extLst>
              <a:ext uri="{FF2B5EF4-FFF2-40B4-BE49-F238E27FC236}">
                <a16:creationId xmlns:a16="http://schemas.microsoft.com/office/drawing/2014/main" id="{AB42A34C-9353-874B-A82B-FC0D162D01EA}"/>
              </a:ext>
            </a:extLst>
          </p:cNvPr>
          <p:cNvSpPr>
            <a:spLocks noGrp="1"/>
          </p:cNvSpPr>
          <p:nvPr>
            <p:ph idx="1"/>
          </p:nvPr>
        </p:nvSpPr>
        <p:spPr>
          <a:xfrm>
            <a:off x="838200" y="1690688"/>
            <a:ext cx="10884286" cy="4752109"/>
          </a:xfrm>
        </p:spPr>
        <p:txBody>
          <a:bodyPr>
            <a:normAutofit fontScale="92500" lnSpcReduction="20000"/>
          </a:bodyPr>
          <a:lstStyle/>
          <a:p>
            <a:pPr marL="0" indent="0">
              <a:buNone/>
            </a:pPr>
            <a:r>
              <a:rPr lang="en-US" b="1" dirty="0"/>
              <a:t>Scenario</a:t>
            </a:r>
            <a:r>
              <a:rPr lang="en-US" dirty="0"/>
              <a:t>: One day, you begin to notice a foul taste and strange odor coming from your tap water at home. After speaking to some friends and neighbors, you learn they notice similar issues with their water.</a:t>
            </a:r>
          </a:p>
          <a:p>
            <a:pPr marL="0" indent="0">
              <a:buNone/>
            </a:pPr>
            <a:r>
              <a:rPr lang="en-US" dirty="0"/>
              <a:t>What would you do to ensure the tap water is safe for your community? Answer these questions:</a:t>
            </a:r>
          </a:p>
          <a:p>
            <a:pPr marL="0" indent="0">
              <a:buNone/>
            </a:pPr>
            <a:endParaRPr lang="en-US" dirty="0"/>
          </a:p>
          <a:p>
            <a:pPr marL="0" indent="0">
              <a:buNone/>
            </a:pPr>
            <a:r>
              <a:rPr lang="en-US" dirty="0"/>
              <a:t>1. What is one way (or more than one way) you could accurately test the quality of your tap water?</a:t>
            </a:r>
          </a:p>
          <a:p>
            <a:pPr marL="0" indent="0">
              <a:buNone/>
            </a:pPr>
            <a:r>
              <a:rPr lang="en-US" dirty="0"/>
              <a:t>2. What agency would you consider reaching out to in your community that is responsible for environmental protection and water treatment?</a:t>
            </a:r>
          </a:p>
          <a:p>
            <a:pPr marL="0" indent="0">
              <a:buNone/>
            </a:pPr>
            <a:r>
              <a:rPr lang="en-US" dirty="0"/>
              <a:t>3. What strategies would you use to bring awareness of water quality issues to your community members?</a:t>
            </a:r>
          </a:p>
          <a:p>
            <a:pPr marL="0" indent="0">
              <a:buNone/>
            </a:pPr>
            <a:r>
              <a:rPr lang="en-US" sz="3500" dirty="0"/>
              <a:t> </a:t>
            </a:r>
          </a:p>
        </p:txBody>
      </p:sp>
    </p:spTree>
    <p:extLst>
      <p:ext uri="{BB962C8B-B14F-4D97-AF65-F5344CB8AC3E}">
        <p14:creationId xmlns:p14="http://schemas.microsoft.com/office/powerpoint/2010/main" val="20033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450273" y="1914009"/>
            <a:ext cx="10515600" cy="4351338"/>
          </a:xfrm>
        </p:spPr>
        <p:txBody>
          <a:bodyPr>
            <a:normAutofit/>
          </a:bodyPr>
          <a:lstStyle/>
          <a:p>
            <a:pPr marL="914400" lvl="1" indent="-457200">
              <a:buFont typeface="+mj-lt"/>
              <a:buAutoNum type="arabicPeriod"/>
            </a:pPr>
            <a:r>
              <a:rPr lang="en-US" sz="2800" dirty="0"/>
              <a:t>What event is being referred to in the sample at the beginning of the song?</a:t>
            </a:r>
          </a:p>
          <a:p>
            <a:pPr marL="914400" lvl="1" indent="-457200">
              <a:buFont typeface="+mj-lt"/>
              <a:buAutoNum type="arabicPeriod"/>
            </a:pPr>
            <a:r>
              <a:rPr lang="en-US" sz="2800" dirty="0"/>
              <a:t>Based on any prior knowledge, what do you know about the Flint water crisis?</a:t>
            </a:r>
          </a:p>
          <a:p>
            <a:pPr marL="914400" lvl="1" indent="-457200">
              <a:buFont typeface="+mj-lt"/>
              <a:buAutoNum type="arabicPeriod"/>
            </a:pPr>
            <a:r>
              <a:rPr lang="en-US" sz="2800" dirty="0"/>
              <a:t>What do you feel is the mood of this song? What emotion do you think Connor is conveying? What aspects of the song lead you to this conclusion?</a:t>
            </a:r>
          </a:p>
          <a:p>
            <a:pPr marL="914400" lvl="1" indent="-457200">
              <a:buFont typeface="+mj-lt"/>
              <a:buAutoNum type="arabicPeriod"/>
            </a:pPr>
            <a:r>
              <a:rPr lang="en-US" sz="2800" dirty="0"/>
              <a:t>Why might Connor be conveying this emotion in the song?</a:t>
            </a:r>
          </a:p>
          <a:p>
            <a:pPr marL="914400" lvl="1" indent="-457200">
              <a:buFont typeface="+mj-lt"/>
              <a:buAutoNum type="arabicPeriod"/>
            </a:pPr>
            <a:r>
              <a:rPr lang="en-US" sz="2800" dirty="0"/>
              <a:t>Why might Connor feel so strongly about the situation in Flint? </a:t>
            </a:r>
          </a:p>
          <a:p>
            <a:pPr marL="0" indent="0">
              <a:buNone/>
            </a:pPr>
            <a:endParaRPr lang="en-US" sz="3000" dirty="0"/>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“Fresh Water for Flint” by Jon Connor – Song Analysis</a:t>
            </a:r>
          </a:p>
        </p:txBody>
      </p:sp>
    </p:spTree>
    <p:extLst>
      <p:ext uri="{BB962C8B-B14F-4D97-AF65-F5344CB8AC3E}">
        <p14:creationId xmlns:p14="http://schemas.microsoft.com/office/powerpoint/2010/main" val="316034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1914009"/>
            <a:ext cx="10515600" cy="4351338"/>
          </a:xfrm>
        </p:spPr>
        <p:txBody>
          <a:bodyPr>
            <a:normAutofit/>
          </a:bodyPr>
          <a:lstStyle/>
          <a:p>
            <a:pPr marL="0" indent="0">
              <a:buNone/>
            </a:pPr>
            <a:r>
              <a:rPr lang="en-US" sz="3000" dirty="0"/>
              <a:t>Today, we will be examining the science and politics behind the Flint Water Crisis, which relates to water treatment.</a:t>
            </a:r>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Investigating the Flint Water Crisis</a:t>
            </a:r>
          </a:p>
        </p:txBody>
      </p:sp>
    </p:spTree>
    <p:extLst>
      <p:ext uri="{BB962C8B-B14F-4D97-AF65-F5344CB8AC3E}">
        <p14:creationId xmlns:p14="http://schemas.microsoft.com/office/powerpoint/2010/main" val="361194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1914009"/>
            <a:ext cx="10515600" cy="4351338"/>
          </a:xfrm>
        </p:spPr>
        <p:txBody>
          <a:bodyPr>
            <a:normAutofit/>
          </a:bodyPr>
          <a:lstStyle/>
          <a:p>
            <a:pPr marL="0" indent="0">
              <a:buNone/>
            </a:pPr>
            <a:r>
              <a:rPr lang="en-US" sz="3000" dirty="0"/>
              <a:t>Today, we will be examining the science and politics behind the Flint Water Crisis, which relates to water treatment.</a:t>
            </a:r>
          </a:p>
          <a:p>
            <a:pPr marL="0" indent="0">
              <a:buNone/>
            </a:pPr>
            <a:endParaRPr lang="en-US" sz="3000" dirty="0"/>
          </a:p>
          <a:p>
            <a:r>
              <a:rPr lang="en-US" sz="3000" dirty="0"/>
              <a:t>What is water treatment?</a:t>
            </a:r>
          </a:p>
          <a:p>
            <a:pPr lvl="0"/>
            <a:r>
              <a:rPr lang="en-US" dirty="0"/>
              <a:t>Why is water treatment important? What might result from ineffective water treatment?</a:t>
            </a:r>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b="1" dirty="0"/>
              <a:t>Investigating the Flint Water Crisis (Part 1)</a:t>
            </a:r>
          </a:p>
        </p:txBody>
      </p:sp>
    </p:spTree>
    <p:extLst>
      <p:ext uri="{BB962C8B-B14F-4D97-AF65-F5344CB8AC3E}">
        <p14:creationId xmlns:p14="http://schemas.microsoft.com/office/powerpoint/2010/main" val="56327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5CBF2-B3CB-FC42-9F42-F7F885663023}"/>
              </a:ext>
            </a:extLst>
          </p:cNvPr>
          <p:cNvPicPr>
            <a:picLocks noChangeAspect="1"/>
          </p:cNvPicPr>
          <p:nvPr/>
        </p:nvPicPr>
        <p:blipFill>
          <a:blip r:embed="rId2"/>
          <a:stretch>
            <a:fillRect/>
          </a:stretch>
        </p:blipFill>
        <p:spPr>
          <a:xfrm>
            <a:off x="1684323" y="357730"/>
            <a:ext cx="8471059" cy="5986727"/>
          </a:xfrm>
          <a:prstGeom prst="rect">
            <a:avLst/>
          </a:prstGeom>
          <a:ln w="19050">
            <a:solidFill>
              <a:schemeClr val="tx1"/>
            </a:solidFill>
          </a:ln>
        </p:spPr>
      </p:pic>
      <p:sp>
        <p:nvSpPr>
          <p:cNvPr id="5" name="TextBox 4">
            <a:extLst>
              <a:ext uri="{FF2B5EF4-FFF2-40B4-BE49-F238E27FC236}">
                <a16:creationId xmlns:a16="http://schemas.microsoft.com/office/drawing/2014/main" id="{A1416F25-D219-A749-BFED-0C4656E42AEC}"/>
              </a:ext>
            </a:extLst>
          </p:cNvPr>
          <p:cNvSpPr txBox="1"/>
          <p:nvPr/>
        </p:nvSpPr>
        <p:spPr>
          <a:xfrm>
            <a:off x="7541076" y="6344457"/>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
        <p:nvSpPr>
          <p:cNvPr id="2" name="Title 1">
            <a:extLst>
              <a:ext uri="{FF2B5EF4-FFF2-40B4-BE49-F238E27FC236}">
                <a16:creationId xmlns:a16="http://schemas.microsoft.com/office/drawing/2014/main" id="{340C93F2-9AC0-3A49-B032-C7CFE494A697}"/>
              </a:ext>
            </a:extLst>
          </p:cNvPr>
          <p:cNvSpPr>
            <a:spLocks noGrp="1"/>
          </p:cNvSpPr>
          <p:nvPr>
            <p:ph type="title"/>
          </p:nvPr>
        </p:nvSpPr>
        <p:spPr>
          <a:xfrm>
            <a:off x="143933" y="19063"/>
            <a:ext cx="10515600" cy="1325563"/>
          </a:xfrm>
        </p:spPr>
        <p:txBody>
          <a:bodyPr/>
          <a:lstStyle/>
          <a:p>
            <a:r>
              <a:rPr lang="en-US" b="1" dirty="0"/>
              <a:t>Part 2</a:t>
            </a:r>
          </a:p>
        </p:txBody>
      </p:sp>
    </p:spTree>
    <p:extLst>
      <p:ext uri="{BB962C8B-B14F-4D97-AF65-F5344CB8AC3E}">
        <p14:creationId xmlns:p14="http://schemas.microsoft.com/office/powerpoint/2010/main" val="565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Interview with Dr. Mona Hanna-</a:t>
            </a:r>
            <a:r>
              <a:rPr lang="en-US" b="1" dirty="0" err="1"/>
              <a:t>Attisha</a:t>
            </a:r>
            <a:r>
              <a:rPr lang="en-US" b="1" dirty="0"/>
              <a:t> (Part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r>
              <a:rPr lang="en-US" dirty="0">
                <a:hlinkClick r:id="rId2"/>
              </a:rPr>
              <a:t>https://</a:t>
            </a:r>
            <a:r>
              <a:rPr lang="en-US" dirty="0" err="1">
                <a:hlinkClick r:id="rId2"/>
              </a:rPr>
              <a:t>www.c-span.org</a:t>
            </a:r>
            <a:r>
              <a:rPr lang="en-US" dirty="0">
                <a:hlinkClick r:id="rId2"/>
              </a:rPr>
              <a:t>/video/?c4802313/user-clip-</a:t>
            </a:r>
            <a:r>
              <a:rPr lang="en-US" dirty="0" err="1">
                <a:hlinkClick r:id="rId2"/>
              </a:rPr>
              <a:t>dr</a:t>
            </a:r>
            <a:r>
              <a:rPr lang="en-US" dirty="0">
                <a:hlinkClick r:id="rId2"/>
              </a:rPr>
              <a:t>-</a:t>
            </a:r>
            <a:r>
              <a:rPr lang="en-US" dirty="0" err="1">
                <a:hlinkClick r:id="rId2"/>
              </a:rPr>
              <a:t>mona</a:t>
            </a:r>
            <a:r>
              <a:rPr lang="en-US" dirty="0">
                <a:hlinkClick r:id="rId2"/>
              </a:rPr>
              <a:t>-</a:t>
            </a:r>
            <a:r>
              <a:rPr lang="en-US" dirty="0" err="1">
                <a:hlinkClick r:id="rId2"/>
              </a:rPr>
              <a:t>hanna</a:t>
            </a:r>
            <a:r>
              <a:rPr lang="en-US" dirty="0">
                <a:hlinkClick r:id="rId2"/>
              </a:rPr>
              <a:t>-</a:t>
            </a:r>
            <a:r>
              <a:rPr lang="en-US" dirty="0" err="1">
                <a:hlinkClick r:id="rId2"/>
              </a:rPr>
              <a:t>attisha</a:t>
            </a:r>
            <a:r>
              <a:rPr lang="en-US" dirty="0">
                <a:hlinkClick r:id="rId2"/>
              </a:rPr>
              <a:t>-discovering-lead-flint</a:t>
            </a:r>
            <a:endParaRPr lang="en-US" dirty="0"/>
          </a:p>
        </p:txBody>
      </p:sp>
    </p:spTree>
    <p:extLst>
      <p:ext uri="{BB962C8B-B14F-4D97-AF65-F5344CB8AC3E}">
        <p14:creationId xmlns:p14="http://schemas.microsoft.com/office/powerpoint/2010/main" val="904601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Interview with Dr. Mona Hanna-</a:t>
            </a:r>
            <a:r>
              <a:rPr lang="en-US" b="1" dirty="0" err="1"/>
              <a:t>Attisha</a:t>
            </a:r>
            <a:r>
              <a:rPr lang="en-US" b="1" dirty="0"/>
              <a:t> (Part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a:t>Class discussion questions</a:t>
            </a:r>
          </a:p>
          <a:p>
            <a:pPr marL="514350" lvl="0" indent="-514350">
              <a:buFont typeface="+mj-lt"/>
              <a:buAutoNum type="arabicPeriod"/>
            </a:pPr>
            <a:r>
              <a:rPr lang="en-US" dirty="0"/>
              <a:t>According to Hanna-</a:t>
            </a:r>
            <a:r>
              <a:rPr lang="en-US" dirty="0" err="1"/>
              <a:t>Attisha</a:t>
            </a:r>
            <a:r>
              <a:rPr lang="en-US" dirty="0"/>
              <a:t>, what types of products or processes expose people to lead?</a:t>
            </a:r>
          </a:p>
          <a:p>
            <a:endParaRPr lang="en-US" dirty="0"/>
          </a:p>
        </p:txBody>
      </p:sp>
    </p:spTree>
    <p:extLst>
      <p:ext uri="{BB962C8B-B14F-4D97-AF65-F5344CB8AC3E}">
        <p14:creationId xmlns:p14="http://schemas.microsoft.com/office/powerpoint/2010/main" val="2355629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5613</TotalTime>
  <Words>2437</Words>
  <Application>Microsoft Macintosh PowerPoint</Application>
  <PresentationFormat>Widescreen</PresentationFormat>
  <Paragraphs>205</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Impact</vt:lpstr>
      <vt:lpstr>Office Theme</vt:lpstr>
      <vt:lpstr>Drinking Water  and Human Health</vt:lpstr>
      <vt:lpstr>Agenda</vt:lpstr>
      <vt:lpstr>“Fresh Water for Flint” by Jon Connor – Song Analysis</vt:lpstr>
      <vt:lpstr>“Fresh Water for Flint” by Jon Connor – Song Analysis</vt:lpstr>
      <vt:lpstr>Investigating the Flint Water Crisis</vt:lpstr>
      <vt:lpstr>Investigating the Flint Water Crisis (Part 1)</vt:lpstr>
      <vt:lpstr>Part 2</vt:lpstr>
      <vt:lpstr>Video 1 – Interview with Dr. Mona Hanna-Attisha (Part 3)</vt:lpstr>
      <vt:lpstr>Video 1 – Interview with Dr. Mona Hanna-Attisha (Part 3)</vt:lpstr>
      <vt:lpstr>Video 1 – Interview with Dr. Mona Hanna-Attisha (Part 3)</vt:lpstr>
      <vt:lpstr>Video 1 – Interview with Dr. Mona Hanna-Attisha (Part 3)</vt:lpstr>
      <vt:lpstr>Handout 2 – “Lead Poisoning and Health” (Part 4)</vt:lpstr>
      <vt:lpstr>Handout 2 – “Lead Poisoning and Health” (Part 4)</vt:lpstr>
      <vt:lpstr>Video 2 – Dr. Mona Hanna-Attisha on the Cause of the Flint Water Crisis (Part 5)</vt:lpstr>
      <vt:lpstr>Video 2 – Dr. Mona Hanna-Attisha on the Cause of the Flint Water Crisis (Part 5)</vt:lpstr>
      <vt:lpstr>Video 2 – Dr. Mona Hanna-Attisha on the Cause of the Flint Water Crisis (Part 5)</vt:lpstr>
      <vt:lpstr>Video 2 – Dr. Mona Hanna-Attisha on the Cause of the Flint Water Crisis (Part 5)</vt:lpstr>
      <vt:lpstr>Video 2 – Dr. Mona Hanna-Attisha on the Cause of the Flint Water Crisis (Part 5)</vt:lpstr>
      <vt:lpstr>Handout 3 – “Why didn’t Flint treat its water? An answer, at last.” (Part 6)</vt:lpstr>
      <vt:lpstr>Handout 3 – “Why didn’t Flint treat its water? An answer, at last.” (Part 6) </vt:lpstr>
      <vt:lpstr>PowerPoint Presentation</vt:lpstr>
      <vt:lpstr>Drinking Water and Human Health</vt:lpstr>
      <vt:lpstr>Drinking Water and Human Health</vt:lpstr>
      <vt:lpstr>Drinking Water and Human Health</vt:lpstr>
      <vt:lpstr>Drinking Water and Human Health</vt:lpstr>
      <vt:lpstr>Disease-causing Microbes in Drinking Water</vt:lpstr>
      <vt:lpstr>Disease-causing Microbes in Drinking Water</vt:lpstr>
      <vt:lpstr>Disease-causing Microbes in Drinking Water</vt:lpstr>
      <vt:lpstr>Disease-causing Microbes in Drinking Water</vt:lpstr>
      <vt:lpstr>Disease-causing Microbes in Drinking Water</vt:lpstr>
      <vt:lpstr>Closing Activity</vt:lpstr>
      <vt:lpstr>Closing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Watersheds</dc:title>
  <dc:creator>Microsoft Office User</dc:creator>
  <cp:lastModifiedBy>K. Solomon</cp:lastModifiedBy>
  <cp:revision>109</cp:revision>
  <dcterms:created xsi:type="dcterms:W3CDTF">2021-10-18T14:38:32Z</dcterms:created>
  <dcterms:modified xsi:type="dcterms:W3CDTF">2022-03-30T13:52:41Z</dcterms:modified>
</cp:coreProperties>
</file>